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378" r:id="rId6"/>
    <p:sldId id="363" r:id="rId7"/>
    <p:sldId id="367" r:id="rId8"/>
    <p:sldId id="365" r:id="rId9"/>
    <p:sldId id="371" r:id="rId10"/>
    <p:sldId id="359" r:id="rId11"/>
    <p:sldId id="364" r:id="rId12"/>
    <p:sldId id="375" r:id="rId13"/>
    <p:sldId id="377" r:id="rId14"/>
    <p:sldId id="368" r:id="rId15"/>
    <p:sldId id="380" r:id="rId16"/>
    <p:sldId id="381" r:id="rId17"/>
    <p:sldId id="369" r:id="rId18"/>
    <p:sldId id="374" r:id="rId19"/>
    <p:sldId id="376" r:id="rId20"/>
    <p:sldId id="372" r:id="rId21"/>
    <p:sldId id="373" r:id="rId22"/>
    <p:sldId id="379" r:id="rId23"/>
  </p:sldIdLst>
  <p:sldSz cx="12192000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FDC532"/>
    <a:srgbClr val="FACE16"/>
    <a:srgbClr val="5BAC4A"/>
    <a:srgbClr val="C00000"/>
    <a:srgbClr val="CF1717"/>
    <a:srgbClr val="1358B3"/>
    <a:srgbClr val="ED5D59"/>
    <a:srgbClr val="C5E0B4"/>
    <a:srgbClr val="0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18" autoAdjust="0"/>
    <p:restoredTop sz="81294" autoAdjust="0"/>
  </p:normalViewPr>
  <p:slideViewPr>
    <p:cSldViewPr snapToGrid="0" showGuides="1">
      <p:cViewPr varScale="1">
        <p:scale>
          <a:sx n="92" d="100"/>
          <a:sy n="92" d="100"/>
        </p:scale>
        <p:origin x="293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5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F4B6F5-520D-4607-BD28-DB7CB56342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98483A-72B9-4C8D-8057-FBDBA29059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5CBCB9E-4686-42C2-8C94-4194A3E02D2B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BDFDA9-2319-46D6-887B-9EE2A44F6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6ED194-75F9-4485-8EAE-5227C3CB31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D6EA355-1633-431C-9FD7-BB2E98156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79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AF7020D-062E-41BC-A699-A7B3427D8CC2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5A48CC1-E4FE-424E-8EC0-F8635A798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312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Hello everyone, I’m Weijiang Xiong, and today I’m very happy to share my project with you.</a:t>
            </a:r>
          </a:p>
          <a:p>
            <a:r>
              <a:rPr lang="en-US" altLang="zh-CN"/>
              <a:t>This semester I’m working on Action recognition for self-driving cars with Lorenzo and Taylor.</a:t>
            </a:r>
          </a:p>
          <a:p>
            <a:r>
              <a:rPr lang="en-US" altLang="zh-CN"/>
              <a:t>So, first, what is action recognition? </a:t>
            </a:r>
          </a:p>
          <a:p>
            <a:endParaRPr lang="en-US" altLang="zh-CN"/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0- Title, name + Your section &amp; Number of credits for project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1- What s the problem? why is important? (very brief)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2- Precise problem statement. input? output?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3- One previous work (the most relevant/recent one)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4- Your proposed method (it can be the presented previous work)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5- Experiment: what is the dataset, evaluation metrics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6- What have you done so far?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7- What do you plan to do?</a:t>
            </a:r>
          </a:p>
          <a:p>
            <a:br>
              <a:rPr lang="en-US" altLang="zh-CN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949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Since the overall accuracy can not tell whether the model is good or bad, I computed the jaccard index and F1 score again</a:t>
            </a:r>
          </a:p>
          <a:p>
            <a:endParaRPr lang="en-US" altLang="zh-CN"/>
          </a:p>
          <a:p>
            <a:r>
              <a:rPr lang="en-US" altLang="zh-CN"/>
              <a:t>they are unweighted averaged over the classes, so the model get low score if it always predicts none of the above</a:t>
            </a:r>
          </a:p>
          <a:p>
            <a:endParaRPr lang="en-US" altLang="zh-CN"/>
          </a:p>
          <a:p>
            <a:r>
              <a:rPr lang="en-US" altLang="zh-CN"/>
              <a:t>From these experiments, I find TITAN dataset is highly imbalanced, which is challenging, </a:t>
            </a:r>
          </a:p>
          <a:p>
            <a:r>
              <a:rPr lang="en-US" altLang="zh-CN"/>
              <a:t>as a result, we need multiple metrics to evaluate the models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slurm-780243_4294967294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143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 summary, I have learned the basics of action recognition, prepared the coding framework, and examed some baseline models. </a:t>
            </a:r>
          </a:p>
          <a:p>
            <a:endParaRPr lang="en-US" altLang="zh-CN"/>
          </a:p>
          <a:p>
            <a:r>
              <a:rPr lang="en-US" altLang="zh-CN"/>
              <a:t>And currently there are three problems to solve, which are imbalanced data, spatial relations and temporal relations.</a:t>
            </a:r>
          </a:p>
          <a:p>
            <a:endParaRPr lang="en-US" altLang="zh-CN"/>
          </a:p>
          <a:p>
            <a:r>
              <a:rPr lang="en-US" altLang="zh-CN"/>
              <a:t>I will first try to manually weight the classes, then use focal loss to automatically do this, after that I will try to use an uncertainty based loss</a:t>
            </a:r>
          </a:p>
          <a:p>
            <a:endParaRPr lang="en-US" altLang="zh-CN"/>
          </a:p>
          <a:p>
            <a:r>
              <a:rPr lang="en-US" altLang="zh-CN"/>
              <a:t>As for spatial and temporal relation, I think self-attention mechanism could be a good idea </a:t>
            </a:r>
          </a:p>
          <a:p>
            <a:endParaRPr lang="en-US" altLang="zh-CN"/>
          </a:p>
          <a:p>
            <a:r>
              <a:rPr lang="en-US" altLang="zh-CN"/>
              <a:t>do raise hand task, train on kinetics as well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787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 is alpha balanced cross entropy</a:t>
            </a:r>
          </a:p>
          <a:p>
            <a:r>
              <a:rPr lang="en-US" altLang="zh-CN"/>
              <a:t>4 is alpha weighted focal loss</a:t>
            </a:r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329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if we look at the classes separately, we can see the data are highly imbalanced.</a:t>
            </a:r>
          </a:p>
          <a:p>
            <a:endParaRPr lang="en-US" altLang="zh-CN"/>
          </a:p>
          <a:p>
            <a:r>
              <a:rPr lang="en-US" altLang="zh-CN"/>
              <a:t>For example, in these communicative actions, more than 80% are “none of the above”, which means the person is not doing any of the other three actions. </a:t>
            </a:r>
          </a:p>
          <a:p>
            <a:r>
              <a:rPr lang="en-US" altLang="zh-CN"/>
              <a:t>And our model is simply giving “none of the above” all the time, which is bad.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slurm-780243_4294967294</a:t>
            </a:r>
          </a:p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71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8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447913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264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447913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164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447913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9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Image we are standing on the road, and see a cross like this. </a:t>
            </a:r>
          </a:p>
          <a:p>
            <a:r>
              <a:rPr lang="en-US" altLang="zh-CN"/>
              <a:t>we can easily tell that this man is cycling, these people are walking.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7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and that is almost action recognition, to identify people’s actions, but a difference is that we have a video instead of a single image. </a:t>
            </a:r>
          </a:p>
          <a:p>
            <a:endParaRPr lang="en-US" altLang="zh-CN"/>
          </a:p>
          <a:p>
            <a:r>
              <a:rPr lang="en-US" altLang="zh-CN"/>
              <a:t>Action recognition is important for a self-driving car, because it has to understand the environment, understand what people are doing, and then make safe decisions or plan reasonable path. </a:t>
            </a:r>
          </a:p>
          <a:p>
            <a:endParaRPr lang="en-US" altLang="zh-CN"/>
          </a:p>
          <a:p>
            <a:r>
              <a:rPr lang="en-US" altLang="zh-CN"/>
              <a:t>precisely, we take a video or a sequence of images as input, and then predict the type of actions for everybody inside</a:t>
            </a:r>
          </a:p>
          <a:p>
            <a:endParaRPr lang="en-US" altLang="zh-CN"/>
          </a:p>
          <a:p>
            <a:r>
              <a:rPr lang="en-US" altLang="zh-CN"/>
              <a:t>In my project, I’m working with pose based methods</a:t>
            </a:r>
          </a:p>
          <a:p>
            <a:endParaRPr lang="en-US" altLang="zh-CN"/>
          </a:p>
          <a:p>
            <a:r>
              <a:rPr lang="en-US" altLang="zh-CN"/>
              <a:t>Firstly, human poses are light-weight but </a:t>
            </a:r>
            <a:r>
              <a:rPr lang="en-US" altLang="zh-CN" sz="1200">
                <a:ea typeface="黑体" panose="02010609060101010101" pitchFamily="49" charset="-122"/>
                <a:cs typeface="Times New Roman" panose="02020603050405020304" pitchFamily="18" charset="0"/>
              </a:rPr>
              <a:t>highly</a:t>
            </a:r>
            <a:r>
              <a:rPr lang="en-US" altLang="zh-CN"/>
              <a:t> informative, and we can easily recognize what these people are doing, even if we just see a few points</a:t>
            </a:r>
          </a:p>
          <a:p>
            <a:endParaRPr lang="en-US" altLang="zh-CN"/>
          </a:p>
          <a:p>
            <a:r>
              <a:rPr lang="en-US" altLang="zh-CN"/>
              <a:t>Secondly, there has been successful work on pose estimation and pose based vision, which are my related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4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concretely, my project is most related with two works in the lab, openpifpaf and monoloco</a:t>
            </a:r>
          </a:p>
          <a:p>
            <a:endParaRPr lang="en-US" altLang="zh-CN"/>
          </a:p>
          <a:p>
            <a:r>
              <a:rPr lang="en-US" altLang="zh-CN"/>
              <a:t>pifpaf can extract human poses from images </a:t>
            </a:r>
          </a:p>
          <a:p>
            <a:endParaRPr lang="en-US" altLang="zh-CN"/>
          </a:p>
          <a:p>
            <a:r>
              <a:rPr lang="en-US" altLang="zh-CN"/>
              <a:t>monoloco takes these 2D poses as input, and predict 3D localization for the persons. </a:t>
            </a:r>
          </a:p>
          <a:p>
            <a:endParaRPr lang="en-US" altLang="zh-CN"/>
          </a:p>
          <a:p>
            <a:r>
              <a:rPr lang="en-US" altLang="zh-CN"/>
              <a:t>the success of monoloco indicates that we can infer what’s going on in the 3d space based on 2d poses</a:t>
            </a:r>
          </a:p>
          <a:p>
            <a:endParaRPr lang="en-US" altLang="zh-CN"/>
          </a:p>
          <a:p>
            <a:r>
              <a:rPr lang="en-US" altLang="zh-CN"/>
              <a:t>inspired by this, I’m also using a similar workflow in my project, but I adjusted the prediction head to match different dataset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313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let’s look at the data first</a:t>
            </a:r>
          </a:p>
          <a:p>
            <a:endParaRPr lang="en-US" altLang="zh-CN"/>
          </a:p>
          <a:p>
            <a:r>
              <a:rPr lang="en-US" altLang="zh-CN"/>
              <a:t>I verified my idea on TCG dataset, and then advanced to TITAN dataset. </a:t>
            </a:r>
          </a:p>
          <a:p>
            <a:endParaRPr lang="en-US" altLang="zh-CN"/>
          </a:p>
          <a:p>
            <a:r>
              <a:rPr lang="en-US" altLang="zh-CN"/>
              <a:t>TCG is made according to traffic control guesture in Germany, and it consists of 550 sequences of 3d body poses</a:t>
            </a:r>
          </a:p>
          <a:p>
            <a:endParaRPr lang="en-US" altLang="zh-CN"/>
          </a:p>
          <a:p>
            <a:r>
              <a:rPr lang="en-US" altLang="zh-CN"/>
              <a:t>These pose sequences are captured from different actors and observed from multiple view points</a:t>
            </a:r>
          </a:p>
          <a:p>
            <a:endParaRPr lang="en-US" altLang="zh-CN"/>
          </a:p>
          <a:p>
            <a:r>
              <a:rPr lang="en-US" altLang="zh-CN"/>
              <a:t>therefore TCG has cross-subject and cross-view evaluations to test if the model overfits to a specific actor or viewpoint</a:t>
            </a:r>
          </a:p>
          <a:p>
            <a:endParaRPr lang="en-US" altLang="zh-CN"/>
          </a:p>
          <a:p>
            <a:r>
              <a:rPr lang="en-US" altLang="zh-CN"/>
              <a:t>The titan dataset is closer to reality, and it has 700 video clips from an onboard camera</a:t>
            </a:r>
          </a:p>
          <a:p>
            <a:endParaRPr lang="en-US" altLang="zh-CN"/>
          </a:p>
          <a:p>
            <a:r>
              <a:rPr lang="en-US" altLang="zh-CN"/>
              <a:t>people’s actions are organized in a hierarchy, from individual actions such as standing, to those involving the context, like talking in group</a:t>
            </a:r>
          </a:p>
          <a:p>
            <a:endParaRPr lang="en-US" altLang="zh-CN"/>
          </a:p>
          <a:p>
            <a:r>
              <a:rPr lang="en-US" altLang="zh-CN"/>
              <a:t>Specifically, there are five groups of actions</a:t>
            </a:r>
          </a:p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8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based on the properties of the two datasets, I modified the original monoloco model </a:t>
            </a:r>
          </a:p>
          <a:p>
            <a:endParaRPr lang="en-US" altLang="zh-CN"/>
          </a:p>
          <a:p>
            <a:r>
              <a:rPr lang="en-US" altLang="zh-CN"/>
              <a:t>the base network remains the same, we transform the original key points into embedded features and then put the features to prediction head.</a:t>
            </a:r>
          </a:p>
          <a:p>
            <a:endParaRPr lang="en-US" altLang="zh-CN"/>
          </a:p>
          <a:p>
            <a:r>
              <a:rPr lang="en-US" altLang="zh-CN"/>
              <a:t>The basic model for TCG just predict the action frame by frame using a linear layer, without considering any temporal information </a:t>
            </a:r>
          </a:p>
          <a:p>
            <a:endParaRPr lang="en-US" altLang="zh-CN"/>
          </a:p>
          <a:p>
            <a:r>
              <a:rPr lang="en-US" altLang="zh-CN"/>
              <a:t>In contrast, the temporal model has an LSTM to model a sequence</a:t>
            </a:r>
          </a:p>
          <a:p>
            <a:endParaRPr lang="en-US" altLang="zh-CN"/>
          </a:p>
          <a:p>
            <a:r>
              <a:rPr lang="en-US" altLang="zh-CN"/>
              <a:t>In TCG, we don’t have to consider spatial relationship between different persons, because a TCF sequence just have one person. </a:t>
            </a:r>
          </a:p>
          <a:p>
            <a:endParaRPr lang="en-US" altLang="zh-CN"/>
          </a:p>
          <a:p>
            <a:r>
              <a:rPr lang="en-US" altLang="zh-CN"/>
              <a:t>TITAN is more complicated, and has 5 groups of actions, we need 5 different linear layers, one for each group.</a:t>
            </a:r>
          </a:p>
          <a:p>
            <a:endParaRPr lang="en-US" altLang="zh-CN"/>
          </a:p>
          <a:p>
            <a:r>
              <a:rPr lang="en-US" altLang="zh-CN"/>
              <a:t>Again, the basic model doesn’t consider spatial or temporal infomation</a:t>
            </a:r>
          </a:p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88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so that’s the baseline models, let’s see how they work</a:t>
            </a:r>
          </a:p>
          <a:p>
            <a:endParaRPr lang="en-US" altLang="zh-CN"/>
          </a:p>
          <a:p>
            <a:r>
              <a:rPr lang="en-US" altLang="zh-CN"/>
              <a:t>The TCG paper examed 8 models in total, and compared them using accuracy, jaccard index and F1 score.</a:t>
            </a:r>
          </a:p>
          <a:p>
            <a:endParaRPr lang="en-US" altLang="zh-CN"/>
          </a:p>
          <a:p>
            <a:r>
              <a:rPr lang="en-US" altLang="zh-CN"/>
              <a:t>Then, what do we observe? </a:t>
            </a:r>
          </a:p>
          <a:p>
            <a:endParaRPr lang="en-US" altLang="zh-CN"/>
          </a:p>
          <a:p>
            <a:r>
              <a:rPr lang="en-US" altLang="zh-CN"/>
              <a:t>Firstly, our temporal model is better than all the other methods </a:t>
            </a:r>
          </a:p>
          <a:p>
            <a:endParaRPr lang="en-US" altLang="zh-CN"/>
          </a:p>
          <a:p>
            <a:r>
              <a:rPr lang="en-US" altLang="zh-CN"/>
              <a:t>Meanwhile the single frame model is quite close to the temporal model, so we know temporal information helps but may not be crucial in TCG</a:t>
            </a:r>
          </a:p>
          <a:p>
            <a:endParaRPr lang="en-US" altLang="zh-CN"/>
          </a:p>
          <a:p>
            <a:r>
              <a:rPr lang="en-US" altLang="zh-CN"/>
              <a:t>Besides, our temporal model is quite better LSTM, which implies the embedded features are better than raw keypoints </a:t>
            </a:r>
          </a:p>
          <a:p>
            <a:endParaRPr lang="en-US" altLang="zh-CN"/>
          </a:p>
          <a:p>
            <a:r>
              <a:rPr lang="en-US" altLang="zh-CN"/>
              <a:t>the slurm job number for MonoLoco are 779136 and 779137, and those for the Temporal model are 779140 779141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15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now let’s move to TITAN, and this time, we need the poses from openpifpaf</a:t>
            </a:r>
          </a:p>
          <a:p>
            <a:endParaRPr lang="en-US" altLang="zh-CN"/>
          </a:p>
          <a:p>
            <a:r>
              <a:rPr lang="en-US" altLang="zh-CN"/>
              <a:t>Up to now, I tested this most basic model, and the overall accuracy looks perfectly fine, it’s almost 80%, but the truth is actually the opposite</a:t>
            </a:r>
          </a:p>
          <a:p>
            <a:endParaRPr lang="en-US" altLang="zh-CN"/>
          </a:p>
          <a:p>
            <a:r>
              <a:rPr lang="en-US" altLang="zh-CN"/>
              <a:t>slurm-780243_4294967294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80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if we look at the classes separately, we can see the data are highly imbalanced.</a:t>
            </a:r>
          </a:p>
          <a:p>
            <a:endParaRPr lang="en-US" altLang="zh-CN"/>
          </a:p>
          <a:p>
            <a:r>
              <a:rPr lang="en-US" altLang="zh-CN"/>
              <a:t>For example, in these communicative actions, more than 80% are “none of the above”, which means the person is not doing any of the other three actions. </a:t>
            </a:r>
          </a:p>
          <a:p>
            <a:r>
              <a:rPr lang="en-US" altLang="zh-CN"/>
              <a:t>And our model is simply giving “none of the above” all the time, which is bad.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slurm-780243_4294967294</a:t>
            </a:r>
          </a:p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6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66935-BCF0-4B73-B609-01FCD7098E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1128"/>
            <a:ext cx="9144000" cy="576982"/>
          </a:xfrm>
        </p:spPr>
        <p:txBody>
          <a:bodyPr anchor="b">
            <a:normAutofit/>
          </a:bodyPr>
          <a:lstStyle>
            <a:lvl1pPr algn="ctr">
              <a:defRPr sz="3200" b="1">
                <a:latin typeface="+mj-lt"/>
                <a:ea typeface="+mj-ea"/>
              </a:defRPr>
            </a:lvl1pPr>
          </a:lstStyle>
          <a:p>
            <a:r>
              <a:rPr lang="en-US" altLang="zh-CN"/>
              <a:t>Title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DFB827-1843-4A84-A209-8B2BC6502C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80275"/>
            <a:ext cx="9144000" cy="478766"/>
          </a:xfrm>
        </p:spPr>
        <p:txBody>
          <a:bodyPr>
            <a:normAutofit/>
          </a:bodyPr>
          <a:lstStyle>
            <a:lvl1pPr marL="0" indent="0" algn="ctr">
              <a:buNone/>
              <a:defRPr sz="2800" b="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Name</a:t>
            </a:r>
            <a:endParaRPr lang="zh-CN" alt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57C1C6D-07B8-4A9F-88D6-EE7F60209F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4400" y="1628801"/>
            <a:ext cx="10363200" cy="109537"/>
          </a:xfrm>
          <a:custGeom>
            <a:avLst/>
            <a:gdLst>
              <a:gd name="G0" fmla="+- 1003 0 0"/>
              <a:gd name="T0" fmla="*/ 0 w 1000"/>
              <a:gd name="T1" fmla="*/ 0 h 1000"/>
              <a:gd name="T2" fmla="*/ 1003 w 1000"/>
              <a:gd name="T3" fmla="*/ 0 h 1000"/>
              <a:gd name="T4" fmla="*/ 1003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1003" y="0"/>
                </a:lnTo>
                <a:lnTo>
                  <a:pt x="1003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lang="en-US" sz="2400" b="0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91AED12-A5D8-4D26-B0E0-240564512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90" y="1170997"/>
            <a:ext cx="5407325" cy="457200"/>
          </a:xfrm>
        </p:spPr>
        <p:txBody>
          <a:bodyPr/>
          <a:lstStyle>
            <a:lvl1pPr marL="0" indent="0" algn="l">
              <a:buNone/>
              <a:defRPr>
                <a:latin typeface="+mj-lt"/>
                <a:ea typeface="+mj-ea"/>
              </a:defRPr>
            </a:lvl1pPr>
          </a:lstStyle>
          <a:p>
            <a:pPr algn="l"/>
            <a:r>
              <a:rPr lang="en-US" altLang="zh-CN" sz="2800" b="0"/>
              <a:t>Subtitle</a:t>
            </a:r>
            <a:endParaRPr lang="zh-CN" altLang="en-US" sz="2800" b="0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5514421-33F4-4683-8813-5449B1656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0" y="1170997"/>
            <a:ext cx="4419600" cy="457200"/>
          </a:xfrm>
        </p:spPr>
        <p:txBody>
          <a:bodyPr/>
          <a:lstStyle>
            <a:lvl1pPr marL="0" indent="0" algn="r">
              <a:buNone/>
              <a:defRPr>
                <a:latin typeface="+mj-lt"/>
                <a:ea typeface="+mj-ea"/>
              </a:defRPr>
            </a:lvl1pPr>
          </a:lstStyle>
          <a:p>
            <a:pPr lvl="0"/>
            <a:r>
              <a:rPr lang="en-US" altLang="zh-CN"/>
              <a:t>Time and Place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A66C95DE-FDB7-4AC4-BD6F-CA49E9F1875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3D70B85-9567-41EF-93D1-9118F6FAE6D7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2FB7DF4-7790-441C-B674-770DC3A8487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6991236-0370-48AB-97AC-177D1B4556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3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0F47E-0CC2-4F04-A3E0-93C5B200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F08BAA-441F-4326-9367-3B08B2FF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A7D37-1156-49FC-AC73-6999FB545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1A19FC-FF0F-4052-8983-84E0D07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9967-14F6-4BE8-8102-631C6F5F9E23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3AAB1-5300-445C-AB7E-C44EE484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1CA19E-04B7-41AF-9160-F3A2D822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5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6C622-8BA5-451B-8DE5-DDC969BD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24D953-9124-498E-8C44-FA2A17FFA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B445FB-8EEF-42DD-9F2C-4EC4D2177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52987A-244F-4372-B5D4-A97CAD2A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C0E3-9D60-4850-BF77-D4C1AE00E662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34934-7572-4A70-AE8E-EE85B421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96A392-6F4F-44A2-8426-79D89A5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4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C39BD-F583-4E4A-8A82-B58BFCAD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B6CF72-E247-4FBF-854B-1407C61C5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EDF27B-822C-4887-929C-2A4BEDF5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5AB-1548-4390-AB1D-EB1D58A9F1C7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F3314A-4A8A-4FE2-BF01-E01C4301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98C21-8A1A-4923-98A0-32C4D059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30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7ED553-D8F7-4782-9DC6-ED101D54C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29F41E-B60A-4DB5-9A9C-05F03D001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40F7F-BAE2-48D6-8F3F-17421AA8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BEB2-C54F-4482-A9A5-296A0C387809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04F73-48E0-4214-87F6-BCB333C0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3A7136-2791-4422-914E-D64D520D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8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32FF0-686D-44C7-A17F-84C617C34E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800" y="445552"/>
            <a:ext cx="3889075" cy="504001"/>
          </a:xfrm>
        </p:spPr>
        <p:txBody>
          <a:bodyPr>
            <a:normAutofit/>
          </a:bodyPr>
          <a:lstStyle>
            <a:lvl1pPr>
              <a:defRPr sz="2400">
                <a:latin typeface="+mj-lt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Current Section</a:t>
            </a:r>
            <a:endParaRPr lang="zh-CN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162D201-E9B6-4DC6-886A-F8362BBC0D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7033" y="914628"/>
            <a:ext cx="10610851" cy="69851"/>
          </a:xfrm>
          <a:custGeom>
            <a:avLst/>
            <a:gdLst>
              <a:gd name="G0" fmla="+- 1001 0 0"/>
              <a:gd name="T0" fmla="*/ 0 w 1000"/>
              <a:gd name="T1" fmla="*/ 0 h 1000"/>
              <a:gd name="T2" fmla="*/ 1001 w 1000"/>
              <a:gd name="T3" fmla="*/ 0 h 1000"/>
              <a:gd name="T4" fmla="*/ 1001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1001" y="0"/>
                </a:lnTo>
                <a:lnTo>
                  <a:pt x="1001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lang="en-US" sz="2400" b="0" dirty="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0C44F040-96DC-4370-A290-1FE00FE5A5E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12800" y="6309320"/>
            <a:ext cx="105664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1B9D7A-0C59-45E9-96E9-6065716C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1C9E-EB55-44B2-9DF2-EB35CF8BC0A6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5C8A909-55DF-45D6-AEE2-90C87855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06D5945-4AAF-4BFC-A83E-A7ABFFDB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1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66935-BCF0-4B73-B609-01FCD7098E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1128"/>
            <a:ext cx="9144000" cy="576982"/>
          </a:xfrm>
        </p:spPr>
        <p:txBody>
          <a:bodyPr anchor="b">
            <a:normAutofit/>
          </a:bodyPr>
          <a:lstStyle>
            <a:lvl1pPr algn="ctr">
              <a:defRPr sz="3200" b="1">
                <a:latin typeface="+mj-lt"/>
                <a:ea typeface="+mj-ea"/>
              </a:defRPr>
            </a:lvl1pPr>
          </a:lstStyle>
          <a:p>
            <a:r>
              <a:rPr lang="en-US" altLang="zh-CN"/>
              <a:t>Title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DFB827-1843-4A84-A209-8B2BC6502C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80275"/>
            <a:ext cx="9144000" cy="478766"/>
          </a:xfrm>
        </p:spPr>
        <p:txBody>
          <a:bodyPr>
            <a:normAutofit/>
          </a:bodyPr>
          <a:lstStyle>
            <a:lvl1pPr marL="0" indent="0" algn="ctr">
              <a:buNone/>
              <a:defRPr sz="2800" b="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Name</a:t>
            </a:r>
            <a:endParaRPr lang="zh-CN" alt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57C1C6D-07B8-4A9F-88D6-EE7F60209F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4400" y="1628801"/>
            <a:ext cx="10363200" cy="109537"/>
          </a:xfrm>
          <a:custGeom>
            <a:avLst/>
            <a:gdLst>
              <a:gd name="G0" fmla="+- 1003 0 0"/>
              <a:gd name="T0" fmla="*/ 0 w 1000"/>
              <a:gd name="T1" fmla="*/ 0 h 1000"/>
              <a:gd name="T2" fmla="*/ 1003 w 1000"/>
              <a:gd name="T3" fmla="*/ 0 h 1000"/>
              <a:gd name="T4" fmla="*/ 1003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1003" y="0"/>
                </a:lnTo>
                <a:lnTo>
                  <a:pt x="1003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lang="en-US" sz="2400" b="0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91AED12-A5D8-4D26-B0E0-240564512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90" y="1170997"/>
            <a:ext cx="5407325" cy="457200"/>
          </a:xfrm>
        </p:spPr>
        <p:txBody>
          <a:bodyPr/>
          <a:lstStyle>
            <a:lvl1pPr marL="0" indent="0" algn="l">
              <a:buNone/>
              <a:defRPr>
                <a:latin typeface="+mj-lt"/>
                <a:ea typeface="+mj-ea"/>
              </a:defRPr>
            </a:lvl1pPr>
          </a:lstStyle>
          <a:p>
            <a:pPr algn="l"/>
            <a:r>
              <a:rPr lang="en-US" altLang="zh-CN" sz="2800" b="0"/>
              <a:t>Subtitle</a:t>
            </a:r>
            <a:endParaRPr lang="zh-CN" altLang="en-US" sz="2800" b="0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5514421-33F4-4683-8813-5449B1656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0" y="1170997"/>
            <a:ext cx="4419600" cy="457200"/>
          </a:xfrm>
        </p:spPr>
        <p:txBody>
          <a:bodyPr/>
          <a:lstStyle>
            <a:lvl1pPr marL="0" indent="0" algn="r">
              <a:buNone/>
              <a:defRPr>
                <a:latin typeface="+mj-lt"/>
                <a:ea typeface="+mj-ea"/>
              </a:defRPr>
            </a:lvl1pPr>
          </a:lstStyle>
          <a:p>
            <a:pPr lvl="0"/>
            <a:r>
              <a:rPr lang="en-US" altLang="zh-CN"/>
              <a:t>Time and Place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A66C95DE-FDB7-4AC4-BD6F-CA49E9F1875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F8B542-D53B-45A0-88DA-B7D77A14B216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2FB7DF4-7790-441C-B674-770DC3A8487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6991236-0370-48AB-97AC-177D1B4556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32FF0-686D-44C7-A17F-84C617C34E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110"/>
            <a:ext cx="3889075" cy="504001"/>
          </a:xfrm>
        </p:spPr>
        <p:txBody>
          <a:bodyPr>
            <a:normAutofit/>
          </a:bodyPr>
          <a:lstStyle>
            <a:lvl1pPr>
              <a:defRPr sz="2400">
                <a:latin typeface="+mj-lt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Current Section</a:t>
            </a:r>
            <a:endParaRPr lang="zh-CN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162D201-E9B6-4DC6-886A-F8362BBC0D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6000" y="733171"/>
            <a:ext cx="11520000" cy="69851"/>
          </a:xfrm>
          <a:custGeom>
            <a:avLst/>
            <a:gdLst>
              <a:gd name="G0" fmla="+- 1001 0 0"/>
              <a:gd name="T0" fmla="*/ 0 w 1000"/>
              <a:gd name="T1" fmla="*/ 0 h 1000"/>
              <a:gd name="T2" fmla="*/ 1001 w 1000"/>
              <a:gd name="T3" fmla="*/ 0 h 1000"/>
              <a:gd name="T4" fmla="*/ 1001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1001" y="0"/>
                </a:lnTo>
                <a:lnTo>
                  <a:pt x="1001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lang="en-US" sz="2400" b="0" dirty="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0C44F040-96DC-4370-A290-1FE00FE5A5E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36000" y="6352793"/>
            <a:ext cx="11520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1B9D7A-0C59-45E9-96E9-6065716C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5C8A909-55DF-45D6-AEE2-90C87855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06D5945-4AAF-4BFC-A83E-A7ABFFDB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3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E958B-2D50-431B-96A6-E89DFEC7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EBDBB0-A2C9-4DF0-AD90-F0A6DA6B2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19FA40-D05B-4353-855D-7CC28FCD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1D393-9B6D-484D-81F2-FBE54EBC4AF2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7AF2F6-A007-4781-BE44-EAA337BB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709B67-33D4-4AAC-B78C-DE36097A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0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6F1EF-A682-4556-9B97-00815637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602B3-71AE-46ED-B674-459DE0CD7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B742F5-F770-41B4-B6DE-7D39FEC2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411BF4-8E30-45EA-A303-256FCF75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896C6-7C21-449A-9837-04B0E0DB43B3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CB7B9E-D02A-4AD5-A8A0-2744A366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25268F-B899-4BE1-9846-3B88C861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89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2D528-4A8C-4B28-8590-FC1D9094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EA5108-FFDC-4E83-967A-0C4647B41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CE2241-3BD5-4A17-B520-094E55372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D98C57-AB45-48F6-8C57-E828F1C53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18D229-A410-4B12-AED7-DE86808A2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D31387-56BA-4ACE-944B-D0A03185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8B7B5-E726-43EA-BC16-4A7D66628499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88C54B-9DFB-4F29-9554-B8D8ED5F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45D6B3-053B-4C21-964A-E9934A86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2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CA4E6-3EF0-4AC6-A1C8-0CCA9FE1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559225-D9D9-4529-8BFD-83FF88C35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8AFA-E1F1-46F6-966D-F323F040F315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D49C86-3F47-47E6-8826-7347E144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D2E034-2FAD-40DE-BE68-37EDCC9E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77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FA56F1-03B7-4169-ABE1-7F82A41B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DD33-16D0-410D-B181-0F32D6CA3A13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F44170-EE6A-4D58-A8CD-F2B6D1A8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794520-6B2F-43E9-BFFA-DE49AB6D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21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994B34-E66A-4D21-87CC-1A28D9367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A5B631-C1FF-4BC4-8BCB-0231A7CF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870F1E-5DF4-4073-9EB0-1C461081B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9A21-D140-44FB-859A-E9D97D71CCAC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51E12-70FA-4673-A23F-81B3C6876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6605DD-D96E-4F47-AAEE-CAC3488C4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76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C509873-016B-4B42-B967-382825E82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090" y="2384612"/>
            <a:ext cx="6834871" cy="2158813"/>
          </a:xfrm>
        </p:spPr>
        <p:txBody>
          <a:bodyPr anchor="ctr">
            <a:noAutofit/>
          </a:bodyPr>
          <a:lstStyle/>
          <a:p>
            <a:pPr algn="l"/>
            <a:r>
              <a:rPr lang="en-US" altLang="zh-CN" sz="4800" dirty="0">
                <a:latin typeface="+mj-lt"/>
              </a:rPr>
              <a:t>Action Recognition for Self-Driving Cars</a:t>
            </a:r>
            <a:endParaRPr lang="zh-CN" altLang="en-US" sz="4800" dirty="0">
              <a:latin typeface="+mj-lt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7372229-BF68-4901-989F-62D7E70061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1585" y="1189467"/>
            <a:ext cx="5407325" cy="1213615"/>
          </a:xfrm>
        </p:spPr>
        <p:txBody>
          <a:bodyPr>
            <a:normAutofit/>
          </a:bodyPr>
          <a:lstStyle/>
          <a:p>
            <a:pPr algn="r"/>
            <a:r>
              <a:rPr lang="en-US" altLang="zh-CN"/>
              <a:t>Semester Project </a:t>
            </a:r>
          </a:p>
          <a:p>
            <a:pPr algn="r"/>
            <a:r>
              <a:rPr lang="en-US" altLang="zh-CN"/>
              <a:t>(15 ECTS) </a:t>
            </a:r>
            <a:endParaRPr lang="en-US" altLang="zh-CN" dirty="0">
              <a:latin typeface="+mj-lt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2CC55C0-209B-4894-821E-ECBFAE5590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3090" y="1189467"/>
            <a:ext cx="4419600" cy="4572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dirty="0">
                <a:cs typeface="times" panose="02020603050405020304" pitchFamily="18" charset="0"/>
              </a:rPr>
              <a:t>VITA </a:t>
            </a:r>
            <a:r>
              <a:rPr lang="en-US" altLang="zh-CN" dirty="0" err="1">
                <a:cs typeface="times" panose="02020603050405020304" pitchFamily="18" charset="0"/>
              </a:rPr>
              <a:t>EPFL</a:t>
            </a:r>
            <a:endParaRPr lang="en-US" altLang="zh-CN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23" name="副标题 6">
            <a:extLst>
              <a:ext uri="{FF2B5EF4-FFF2-40B4-BE49-F238E27FC236}">
                <a16:creationId xmlns:a16="http://schemas.microsoft.com/office/drawing/2014/main" id="{E33EB3D3-D44A-4418-B2DC-FE9D41BDCFC6}"/>
              </a:ext>
            </a:extLst>
          </p:cNvPr>
          <p:cNvSpPr txBox="1">
            <a:spLocks/>
          </p:cNvSpPr>
          <p:nvPr/>
        </p:nvSpPr>
        <p:spPr>
          <a:xfrm>
            <a:off x="933090" y="4659550"/>
            <a:ext cx="10446110" cy="150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0">
                <a:latin typeface="+mj-lt"/>
                <a:ea typeface="黑体" panose="02010609060101010101" pitchFamily="49" charset="-122"/>
              </a:rPr>
              <a:t>Student: Weijiang Xiong (Microengineering) </a:t>
            </a:r>
          </a:p>
          <a:p>
            <a:pPr algn="l"/>
            <a:r>
              <a:rPr lang="en-US" altLang="zh-CN" sz="2400" b="0">
                <a:latin typeface="+mj-lt"/>
                <a:ea typeface="黑体" panose="02010609060101010101" pitchFamily="49" charset="-122"/>
              </a:rPr>
              <a:t>Supervisor: Prof. Alexandre Alahi, Lorenzo Bertoni, Dr. Taylor Mordan</a:t>
            </a:r>
          </a:p>
          <a:p>
            <a:pPr algn="l"/>
            <a:r>
              <a:rPr lang="en-US" altLang="zh-CN" sz="2400" b="0">
                <a:latin typeface="+mj-lt"/>
                <a:ea typeface="黑体" panose="02010609060101010101" pitchFamily="49" charset="-122"/>
              </a:rPr>
              <a:t>Date: Nov. 9th 2021</a:t>
            </a:r>
            <a:endParaRPr lang="zh-CN" altLang="en-US" sz="2400" b="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39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Action Recognition Baseline on TITAN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324C7-A621-47D1-B210-A176370D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2DB0-B759-4B1D-8FF5-151A43C26E33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190326-DEF1-4A8C-B376-12FEE4F3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9</a:t>
            </a:fld>
            <a:endParaRPr lang="zh-CN" alt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AB5F89D-D445-46AD-9D38-D852D86D1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1296"/>
              </p:ext>
            </p:extLst>
          </p:nvPr>
        </p:nvGraphicFramePr>
        <p:xfrm>
          <a:off x="1906533" y="1495858"/>
          <a:ext cx="8075667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667">
                  <a:extLst>
                    <a:ext uri="{9D8B030D-6E8A-4147-A177-3AD203B41FA5}">
                      <a16:colId xmlns:a16="http://schemas.microsoft.com/office/drawing/2014/main" val="755367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26342827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08698603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7826083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3030747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787687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I3D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3D ResNet</a:t>
                      </a:r>
                      <a:endParaRPr lang="zh-CN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MonoLoco</a:t>
                      </a:r>
                      <a:endParaRPr lang="zh-CN" altLang="en-US" dirty="0" err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 err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39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Metric</a:t>
                      </a:r>
                      <a:endParaRPr lang="zh-CN" altLang="en-US" dirty="0"/>
                    </a:p>
                  </a:txBody>
                  <a:tcPr anchor="ctr">
                    <a:lnL w="6350">
                      <a:solidFill>
                        <a:schemeClr val="tx1"/>
                      </a:solidFill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Jaccard</a:t>
                      </a:r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4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atomic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0.9219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0.7552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0.8001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0.2405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0.3144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1507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simple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0.5318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0.3173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0.4797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0.1238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0.1927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369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complex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0.9881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0.9880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0.9780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0.1457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0.1529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70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communicative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0.8649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0.8648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0.8369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0.2093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0.2278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086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transportive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0.8980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0.2386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0.2634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348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overall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0.8429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0.7667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0.7985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0.1916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0.2302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857454"/>
                  </a:ext>
                </a:extLst>
              </a:tr>
            </a:tbl>
          </a:graphicData>
        </a:graphic>
      </p:graphicFrame>
      <p:sp>
        <p:nvSpPr>
          <p:cNvPr id="10" name="矩形 5">
            <a:extLst>
              <a:ext uri="{FF2B5EF4-FFF2-40B4-BE49-F238E27FC236}">
                <a16:creationId xmlns:a16="http://schemas.microsoft.com/office/drawing/2014/main" id="{8D444246-55B3-4B46-93D7-7A653E596739}"/>
              </a:ext>
            </a:extLst>
          </p:cNvPr>
          <p:cNvSpPr/>
          <p:nvPr/>
        </p:nvSpPr>
        <p:spPr>
          <a:xfrm>
            <a:off x="336000" y="900000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Extended Results on Testset</a:t>
            </a: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EC906BCD-A71D-402C-B59A-FBD6D373E7BB}"/>
              </a:ext>
            </a:extLst>
          </p:cNvPr>
          <p:cNvSpPr/>
          <p:nvPr/>
        </p:nvSpPr>
        <p:spPr>
          <a:xfrm>
            <a:off x="336000" y="4598163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3A052-99B4-49FE-B714-0AF138C0F48B}"/>
              </a:ext>
            </a:extLst>
          </p:cNvPr>
          <p:cNvSpPr txBox="1"/>
          <p:nvPr/>
        </p:nvSpPr>
        <p:spPr>
          <a:xfrm>
            <a:off x="745164" y="5039537"/>
            <a:ext cx="6903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Highly imbalanced data, challenging for a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5A83B-4085-4419-9DDD-DB7A02CB69B4}"/>
              </a:ext>
            </a:extLst>
          </p:cNvPr>
          <p:cNvSpPr txBox="1"/>
          <p:nvPr/>
        </p:nvSpPr>
        <p:spPr>
          <a:xfrm>
            <a:off x="745164" y="5470424"/>
            <a:ext cx="100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Overall accuracy alone is not sufficient, we need multiple metrics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DEE7FEA-45EA-4A7B-96D6-7B06CFE3CDAE}"/>
              </a:ext>
            </a:extLst>
          </p:cNvPr>
          <p:cNvSpPr/>
          <p:nvPr/>
        </p:nvSpPr>
        <p:spPr>
          <a:xfrm flipV="1">
            <a:off x="7523547" y="1909823"/>
            <a:ext cx="2395959" cy="277792"/>
          </a:xfrm>
          <a:prstGeom prst="roundRect">
            <a:avLst/>
          </a:prstGeom>
          <a:solidFill>
            <a:srgbClr val="C00000">
              <a:alpha val="10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36C131-6A46-4FC1-AF71-5D00C36E4A9C}"/>
              </a:ext>
            </a:extLst>
          </p:cNvPr>
          <p:cNvSpPr/>
          <p:nvPr/>
        </p:nvSpPr>
        <p:spPr>
          <a:xfrm flipV="1">
            <a:off x="7522582" y="4136833"/>
            <a:ext cx="2395959" cy="277792"/>
          </a:xfrm>
          <a:prstGeom prst="roundRect">
            <a:avLst/>
          </a:prstGeom>
          <a:solidFill>
            <a:srgbClr val="C00000">
              <a:alpha val="10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8AED0-1187-443B-BAA8-6F60A127814E}"/>
              </a:ext>
            </a:extLst>
          </p:cNvPr>
          <p:cNvSpPr txBox="1"/>
          <p:nvPr/>
        </p:nvSpPr>
        <p:spPr>
          <a:xfrm>
            <a:off x="9745884" y="920632"/>
            <a:ext cx="221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unweighted average over the classes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4423D9-4F1C-4394-AB66-41A89DBDCE05}"/>
              </a:ext>
            </a:extLst>
          </p:cNvPr>
          <p:cNvCxnSpPr>
            <a:cxnSpLocks/>
          </p:cNvCxnSpPr>
          <p:nvPr/>
        </p:nvCxnSpPr>
        <p:spPr>
          <a:xfrm flipV="1">
            <a:off x="9745884" y="1566963"/>
            <a:ext cx="416688" cy="504906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A5B1D5B-E3D6-4CD7-B075-001656EE187E}"/>
              </a:ext>
            </a:extLst>
          </p:cNvPr>
          <p:cNvSpPr txBox="1"/>
          <p:nvPr/>
        </p:nvSpPr>
        <p:spPr>
          <a:xfrm>
            <a:off x="9178156" y="464055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low score if always “none” 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7920BB-1BE8-4C2D-9033-4D643664E012}"/>
              </a:ext>
            </a:extLst>
          </p:cNvPr>
          <p:cNvCxnSpPr>
            <a:cxnSpLocks/>
          </p:cNvCxnSpPr>
          <p:nvPr/>
        </p:nvCxnSpPr>
        <p:spPr>
          <a:xfrm>
            <a:off x="9742509" y="4275729"/>
            <a:ext cx="239691" cy="43711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937C32-0399-489D-ABEA-A4FAD52E4607}"/>
              </a:ext>
            </a:extLst>
          </p:cNvPr>
          <p:cNvSpPr txBox="1"/>
          <p:nvPr/>
        </p:nvSpPr>
        <p:spPr>
          <a:xfrm>
            <a:off x="336000" y="6078958"/>
            <a:ext cx="747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TITAN Dataset: Malla Srikanth et al., "Titan: Future forecast using action priors." CVPR 2020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52620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Discussions and Future Work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324C7-A621-47D1-B210-A176370D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2DB0-B759-4B1D-8FF5-151A43C26E33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190326-DEF1-4A8C-B376-12FEE4F3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8D444246-55B3-4B46-93D7-7A653E596739}"/>
              </a:ext>
            </a:extLst>
          </p:cNvPr>
          <p:cNvSpPr/>
          <p:nvPr/>
        </p:nvSpPr>
        <p:spPr>
          <a:xfrm>
            <a:off x="336000" y="900000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Current Progress</a:t>
            </a: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2A5D67B-94B8-444D-BF65-6A8208BE23AD}"/>
              </a:ext>
            </a:extLst>
          </p:cNvPr>
          <p:cNvSpPr/>
          <p:nvPr/>
        </p:nvSpPr>
        <p:spPr>
          <a:xfrm>
            <a:off x="336000" y="2569956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Encountered Problems</a:t>
            </a:r>
          </a:p>
        </p:txBody>
      </p:sp>
      <p:sp>
        <p:nvSpPr>
          <p:cNvPr id="12" name="矩形 5">
            <a:extLst>
              <a:ext uri="{FF2B5EF4-FFF2-40B4-BE49-F238E27FC236}">
                <a16:creationId xmlns:a16="http://schemas.microsoft.com/office/drawing/2014/main" id="{749F5B01-F6D8-4B12-AD56-AC6F2F3ED787}"/>
              </a:ext>
            </a:extLst>
          </p:cNvPr>
          <p:cNvSpPr/>
          <p:nvPr/>
        </p:nvSpPr>
        <p:spPr>
          <a:xfrm>
            <a:off x="336000" y="4463153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Future Plans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70F67-F38C-401E-A368-214858C15F32}"/>
              </a:ext>
            </a:extLst>
          </p:cNvPr>
          <p:cNvSpPr txBox="1"/>
          <p:nvPr/>
        </p:nvSpPr>
        <p:spPr>
          <a:xfrm>
            <a:off x="729343" y="1361665"/>
            <a:ext cx="9361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Learned about action recognition (datasets and related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Prepared coding framework and evaluation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Tested baseline models on TCG and TITAN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542-83BC-4BA8-8317-6CE16D17C3BC}"/>
              </a:ext>
            </a:extLst>
          </p:cNvPr>
          <p:cNvSpPr txBox="1"/>
          <p:nvPr/>
        </p:nvSpPr>
        <p:spPr>
          <a:xfrm>
            <a:off x="729342" y="3080389"/>
            <a:ext cx="89653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Need to tackle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imbalanced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Need to exploit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spatial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relations between different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Need to make use of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temporal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3116B-5DDA-4AED-9ADC-70363E8ED935}"/>
              </a:ext>
            </a:extLst>
          </p:cNvPr>
          <p:cNvSpPr txBox="1"/>
          <p:nvPr/>
        </p:nvSpPr>
        <p:spPr>
          <a:xfrm>
            <a:off x="729341" y="4871142"/>
            <a:ext cx="1090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For imbalanced data: manually weight the classes; focal loss; uncertainty based loss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Spatial and temporal relation: self-attention mechanism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CBBFA-EC06-4855-85A2-B57051CDAFA8}"/>
              </a:ext>
            </a:extLst>
          </p:cNvPr>
          <p:cNvSpPr txBox="1"/>
          <p:nvPr/>
        </p:nvSpPr>
        <p:spPr>
          <a:xfrm>
            <a:off x="336000" y="6048573"/>
            <a:ext cx="7910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[1] Alex Kendall et al., Multi-task learning using uncertainty to weigh losses for scene geometry and semantics. CVPR 2018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5596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C40D-2822-4518-88CA-783C4D2B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5760000" cy="504001"/>
          </a:xfrm>
        </p:spPr>
        <p:txBody>
          <a:bodyPr>
            <a:normAutofit/>
          </a:bodyPr>
          <a:lstStyle/>
          <a:p>
            <a:r>
              <a:rPr lang="en-US" altLang="zh-CN"/>
              <a:t>Tweak the Loss Function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A4960-FA1C-4673-80C4-2B6610B0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B4703-266B-4C34-A9D2-4446A9E7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E68DF-D45C-4423-919D-815E3B70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11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B90F92-180C-4EA2-9D52-1CC2BBC71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97465"/>
              </p:ext>
            </p:extLst>
          </p:nvPr>
        </p:nvGraphicFramePr>
        <p:xfrm>
          <a:off x="1474187" y="1982010"/>
          <a:ext cx="9243623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03623">
                  <a:extLst>
                    <a:ext uri="{9D8B030D-6E8A-4147-A177-3AD203B41FA5}">
                      <a16:colId xmlns:a16="http://schemas.microsoft.com/office/drawing/2014/main" val="22281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93199356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80284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323643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18249796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7468318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968711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#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class weight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focal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uncertainty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Jaccard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52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2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35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03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3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40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67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1418B2-C812-4B04-84EB-3F6933C1DF21}"/>
              </a:ext>
            </a:extLst>
          </p:cNvPr>
          <p:cNvSpPr txBox="1"/>
          <p:nvPr/>
        </p:nvSpPr>
        <p:spPr>
          <a:xfrm>
            <a:off x="672934" y="988840"/>
            <a:ext cx="108461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#1 is alpha balanced cross entropy, #4 is alpha weighted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only change loss related params, batch size, learning rate etc. are kept the same as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439A2-15E7-4A61-BA6C-AE5C4CBDDD40}"/>
              </a:ext>
            </a:extLst>
          </p:cNvPr>
          <p:cNvSpPr txBox="1"/>
          <p:nvPr/>
        </p:nvSpPr>
        <p:spPr>
          <a:xfrm>
            <a:off x="672934" y="5167379"/>
            <a:ext cx="108461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#1 is alpha balanced cross entropy, #4 is alpha weighted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only change loss related params, batch size, learning rate etc. are kept the same as before</a:t>
            </a:r>
          </a:p>
        </p:txBody>
      </p:sp>
    </p:spTree>
    <p:extLst>
      <p:ext uri="{BB962C8B-B14F-4D97-AF65-F5344CB8AC3E}">
        <p14:creationId xmlns:p14="http://schemas.microsoft.com/office/powerpoint/2010/main" val="153107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6588A3-B544-4A31-B68B-21350988792C}"/>
              </a:ext>
            </a:extLst>
          </p:cNvPr>
          <p:cNvSpPr/>
          <p:nvPr/>
        </p:nvSpPr>
        <p:spPr>
          <a:xfrm>
            <a:off x="949141" y="1215342"/>
            <a:ext cx="5040001" cy="995423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859930" cy="504001"/>
          </a:xfrm>
        </p:spPr>
        <p:txBody>
          <a:bodyPr>
            <a:normAutofit/>
          </a:bodyPr>
          <a:lstStyle/>
          <a:p>
            <a:r>
              <a:rPr lang="en-US" altLang="zh-CN"/>
              <a:t>Per-Class Recall (%) on TITAN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12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7E7AB1-7B91-4373-A1B7-BAD1FCC07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022927"/>
              </p:ext>
            </p:extLst>
          </p:nvPr>
        </p:nvGraphicFramePr>
        <p:xfrm>
          <a:off x="843135" y="808990"/>
          <a:ext cx="5040000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9512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2001580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89454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89454">
                  <a:extLst>
                    <a:ext uri="{9D8B030D-6E8A-4147-A177-3AD203B41FA5}">
                      <a16:colId xmlns:a16="http://schemas.microsoft.com/office/drawing/2014/main" val="2620309241"/>
                    </a:ext>
                  </a:extLst>
                </a:gridCol>
              </a:tblGrid>
              <a:tr h="258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Rec.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data%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1139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communicative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looking into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in group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6.99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on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3.21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0.999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83.76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1396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complex</a:t>
                      </a:r>
                    </a:p>
                    <a:p>
                      <a:pPr algn="ctr"/>
                      <a:r>
                        <a:rPr lang="en-US" altLang="zh-CN" sz="1600"/>
                        <a:t>context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in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0.018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off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on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out of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unloading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0.046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98.50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1396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atomic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bending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0.362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2.17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jumping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laying down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running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0.92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sitting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0.527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4.37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squatting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standing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0.129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15.73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walking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0.978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76.60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6422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308FEE2-E43A-4A9E-8C07-CBA4DEFD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939674"/>
              </p:ext>
            </p:extLst>
          </p:nvPr>
        </p:nvGraphicFramePr>
        <p:xfrm>
          <a:off x="6202859" y="756920"/>
          <a:ext cx="5642397" cy="5577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87003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902137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84419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84419">
                  <a:extLst>
                    <a:ext uri="{9D8B030D-6E8A-4147-A177-3AD203B41FA5}">
                      <a16:colId xmlns:a16="http://schemas.microsoft.com/office/drawing/2014/main" val="2625243220"/>
                    </a:ext>
                  </a:extLst>
                </a:gridCol>
                <a:gridCol w="784419">
                  <a:extLst>
                    <a:ext uri="{9D8B030D-6E8A-4147-A177-3AD203B41FA5}">
                      <a16:colId xmlns:a16="http://schemas.microsoft.com/office/drawing/2014/main" val="2364469907"/>
                    </a:ext>
                  </a:extLst>
                </a:gridCol>
              </a:tblGrid>
              <a:tr h="258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Rec.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data%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learnable?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34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atomic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0.17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1396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simple </a:t>
                      </a:r>
                    </a:p>
                    <a:p>
                      <a:pPr algn="ctr"/>
                      <a:r>
                        <a:rPr lang="en-US" altLang="zh-CN" sz="1600"/>
                        <a:t>context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biking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0.493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3.86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cleaning an object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closing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0.239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7.64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entering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exiting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0.016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illegally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0.038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7.22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motorcycling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opening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waiting to cross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1.27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side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0.604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35.82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road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0.703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25.34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0.269</a:t>
                      </a:r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16.54</a:t>
                      </a:r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139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transporting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carrying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0.009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6.33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pulling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0.88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pushing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0.062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2.48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90.32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F12CCB7-FB3E-4ECD-82CE-EE6A22DDDBA8}"/>
              </a:ext>
            </a:extLst>
          </p:cNvPr>
          <p:cNvGrpSpPr/>
          <p:nvPr/>
        </p:nvGrpSpPr>
        <p:grpSpPr>
          <a:xfrm>
            <a:off x="5824330" y="2118167"/>
            <a:ext cx="2743200" cy="535070"/>
            <a:chOff x="5824330" y="2118167"/>
            <a:chExt cx="2743200" cy="5350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A28986-C68B-4454-A196-304799DE28FF}"/>
                </a:ext>
              </a:extLst>
            </p:cNvPr>
            <p:cNvCxnSpPr>
              <a:cxnSpLocks/>
            </p:cNvCxnSpPr>
            <p:nvPr/>
          </p:nvCxnSpPr>
          <p:spPr>
            <a:xfrm>
              <a:off x="5833641" y="2118167"/>
              <a:ext cx="262359" cy="208344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08C032-4518-434B-94A9-67F129EDAEE1}"/>
                </a:ext>
              </a:extLst>
            </p:cNvPr>
            <p:cNvSpPr txBox="1"/>
            <p:nvPr/>
          </p:nvSpPr>
          <p:spPr>
            <a:xfrm>
              <a:off x="5824330" y="2283905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</a:rPr>
                <a:t>majority class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20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A727AC88-5718-4A74-9B67-67C9E3BC15FE}"/>
              </a:ext>
            </a:extLst>
          </p:cNvPr>
          <p:cNvGrpSpPr/>
          <p:nvPr/>
        </p:nvGrpSpPr>
        <p:grpSpPr>
          <a:xfrm>
            <a:off x="7549075" y="5095146"/>
            <a:ext cx="1641092" cy="309410"/>
            <a:chOff x="7549075" y="5095146"/>
            <a:chExt cx="1641092" cy="3094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51B36C-E265-4A63-A2C6-BC7CBB142FFD}"/>
                </a:ext>
              </a:extLst>
            </p:cNvPr>
            <p:cNvSpPr/>
            <p:nvPr/>
          </p:nvSpPr>
          <p:spPr>
            <a:xfrm>
              <a:off x="7549075" y="5097185"/>
              <a:ext cx="349827" cy="305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  <a:r>
                <a:rPr lang="en-US" altLang="zh-CN" sz="1200" baseline="-25000">
                  <a:solidFill>
                    <a:schemeClr val="tx1"/>
                  </a:solidFill>
                </a:rPr>
                <a:t>1</a:t>
              </a:r>
              <a:endParaRPr lang="zh-CN" altLang="en-US" sz="1200" baseline="-2500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F3CC683-65CA-4433-8E1A-DC5734C44A02}"/>
                </a:ext>
              </a:extLst>
            </p:cNvPr>
            <p:cNvSpPr/>
            <p:nvPr/>
          </p:nvSpPr>
          <p:spPr>
            <a:xfrm>
              <a:off x="8203702" y="5095146"/>
              <a:ext cx="349827" cy="305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X</a:t>
              </a:r>
              <a:r>
                <a:rPr kumimoji="0" lang="en-US" altLang="zh-CN" sz="12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2</a:t>
              </a: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695DD39-ABCF-4BF4-988B-D6EE30EEB80A}"/>
                </a:ext>
              </a:extLst>
            </p:cNvPr>
            <p:cNvSpPr/>
            <p:nvPr/>
          </p:nvSpPr>
          <p:spPr>
            <a:xfrm>
              <a:off x="8840340" y="5099183"/>
              <a:ext cx="349827" cy="305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X</a:t>
              </a:r>
              <a:r>
                <a:rPr kumimoji="0" lang="en-US" altLang="zh-CN" sz="12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9C6177ED-9E66-4093-9446-818E09EB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84" y="1107617"/>
            <a:ext cx="4114799" cy="49578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60E52D-2537-48EF-BBF3-9E5E378E72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55003" r="34630" b="12551"/>
          <a:stretch/>
        </p:blipFill>
        <p:spPr>
          <a:xfrm>
            <a:off x="3074483" y="1402962"/>
            <a:ext cx="2590801" cy="189225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165D257-F6BF-4F2B-B24E-7C627DA13A08}"/>
              </a:ext>
            </a:extLst>
          </p:cNvPr>
          <p:cNvGrpSpPr/>
          <p:nvPr/>
        </p:nvGrpSpPr>
        <p:grpSpPr>
          <a:xfrm>
            <a:off x="3074483" y="1402963"/>
            <a:ext cx="2590802" cy="4253565"/>
            <a:chOff x="3074483" y="1402963"/>
            <a:chExt cx="2590802" cy="425356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60CD322-973F-46BA-A76F-D2A6CD9BA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8" t="55036" r="34630" b="12518"/>
            <a:stretch/>
          </p:blipFill>
          <p:spPr>
            <a:xfrm>
              <a:off x="3074483" y="1402963"/>
              <a:ext cx="2590801" cy="189225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200E5A-DAC4-4988-85CA-5248B84D81F3}"/>
                </a:ext>
              </a:extLst>
            </p:cNvPr>
            <p:cNvGrpSpPr/>
            <p:nvPr/>
          </p:nvGrpSpPr>
          <p:grpSpPr>
            <a:xfrm>
              <a:off x="3074485" y="3856528"/>
              <a:ext cx="2590800" cy="1800000"/>
              <a:chOff x="5562600" y="4006015"/>
              <a:chExt cx="2590800" cy="1800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85EF9-4DEE-4D0B-AA81-0E5D7A77005D}"/>
                  </a:ext>
                </a:extLst>
              </p:cNvPr>
              <p:cNvSpPr/>
              <p:nvPr/>
            </p:nvSpPr>
            <p:spPr>
              <a:xfrm rot="10800000">
                <a:off x="5562600" y="4006015"/>
                <a:ext cx="360000" cy="18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/>
                  <a:t>Key Points</a:t>
                </a:r>
                <a:endParaRPr lang="zh-CN" alt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3E55B2-2769-4202-A0F5-6E9C868E5E89}"/>
                  </a:ext>
                </a:extLst>
              </p:cNvPr>
              <p:cNvSpPr/>
              <p:nvPr/>
            </p:nvSpPr>
            <p:spPr>
              <a:xfrm rot="10800000">
                <a:off x="7049800" y="4006015"/>
                <a:ext cx="360000" cy="18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/>
                  <a:t>Key Points</a:t>
                </a:r>
                <a:endParaRPr lang="zh-CN" alt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2B1301-154D-4299-A242-74B5A5F09979}"/>
                  </a:ext>
                </a:extLst>
              </p:cNvPr>
              <p:cNvSpPr/>
              <p:nvPr/>
            </p:nvSpPr>
            <p:spPr>
              <a:xfrm rot="10800000">
                <a:off x="7793400" y="4006015"/>
                <a:ext cx="360000" cy="18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/>
                  <a:t>Key Points</a:t>
                </a:r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D731BA9-4016-433E-8DF2-5319382336C7}"/>
                      </a:ext>
                    </a:extLst>
                  </p:cNvPr>
                  <p:cNvSpPr txBox="1"/>
                  <p:nvPr/>
                </p:nvSpPr>
                <p:spPr>
                  <a:xfrm>
                    <a:off x="6358761" y="4767515"/>
                    <a:ext cx="25487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D731BA9-4016-433E-8DF2-5319382336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1" y="4767515"/>
                    <a:ext cx="25487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762" r="-71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6CD11B45-A8E9-4D90-80C3-3FC6C6008DBF}"/>
                </a:ext>
              </a:extLst>
            </p:cNvPr>
            <p:cNvSpPr/>
            <p:nvPr/>
          </p:nvSpPr>
          <p:spPr>
            <a:xfrm>
              <a:off x="4242444" y="3376441"/>
              <a:ext cx="254878" cy="346531"/>
            </a:xfrm>
            <a:prstGeom prst="downArrow">
              <a:avLst>
                <a:gd name="adj1" fmla="val 35741"/>
                <a:gd name="adj2" fmla="val 7446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Progress Idea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324C7-A621-47D1-B210-A176370D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2DB0-B759-4B1D-8FF5-151A43C26E33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190326-DEF1-4A8C-B376-12FEE4F3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8D444246-55B3-4B46-93D7-7A653E596739}"/>
              </a:ext>
            </a:extLst>
          </p:cNvPr>
          <p:cNvSpPr/>
          <p:nvPr/>
        </p:nvSpPr>
        <p:spPr>
          <a:xfrm>
            <a:off x="336000" y="900000"/>
            <a:ext cx="5476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Self-Attention for Spatial Reason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B4B3096-4C1B-48D9-94D7-D0CE2662A798}"/>
              </a:ext>
            </a:extLst>
          </p:cNvPr>
          <p:cNvGrpSpPr/>
          <p:nvPr/>
        </p:nvGrpSpPr>
        <p:grpSpPr>
          <a:xfrm>
            <a:off x="3254485" y="5400519"/>
            <a:ext cx="5760768" cy="256009"/>
            <a:chOff x="3254485" y="5400519"/>
            <a:chExt cx="5760768" cy="256009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CB79E10F-1E40-49C4-8ECE-3EED3EDAA759}"/>
                </a:ext>
              </a:extLst>
            </p:cNvPr>
            <p:cNvCxnSpPr>
              <a:cxnSpLocks/>
              <a:stCxn id="6" idx="0"/>
              <a:endCxn id="49" idx="2"/>
            </p:cNvCxnSpPr>
            <p:nvPr/>
          </p:nvCxnSpPr>
          <p:spPr>
            <a:xfrm rot="5400000" flipH="1" flipV="1">
              <a:off x="5362252" y="3294791"/>
              <a:ext cx="253970" cy="4469504"/>
            </a:xfrm>
            <a:prstGeom prst="bentConnector3">
              <a:avLst>
                <a:gd name="adj1" fmla="val -241393"/>
              </a:avLst>
            </a:prstGeom>
            <a:ln w="15875">
              <a:headEnd type="none"/>
              <a:tailEnd type="stealth" w="med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B01801EB-7CDC-46DE-A270-AA856BE2D5D0}"/>
                </a:ext>
              </a:extLst>
            </p:cNvPr>
            <p:cNvCxnSpPr>
              <a:cxnSpLocks/>
              <a:stCxn id="14" idx="0"/>
              <a:endCxn id="50" idx="2"/>
            </p:cNvCxnSpPr>
            <p:nvPr/>
          </p:nvCxnSpPr>
          <p:spPr>
            <a:xfrm rot="5400000" flipH="1" flipV="1">
              <a:off x="6432145" y="3710058"/>
              <a:ext cx="256009" cy="3636931"/>
            </a:xfrm>
            <a:prstGeom prst="bentConnector3">
              <a:avLst>
                <a:gd name="adj1" fmla="val -198882"/>
              </a:avLst>
            </a:prstGeom>
            <a:ln w="15875">
              <a:headEnd type="none"/>
              <a:tailEnd type="stealth" w="med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78D1AA5-518C-4528-8123-54F26A3F5029}"/>
                </a:ext>
              </a:extLst>
            </p:cNvPr>
            <p:cNvCxnSpPr>
              <a:cxnSpLocks/>
              <a:stCxn id="15" idx="0"/>
              <a:endCxn id="51" idx="2"/>
            </p:cNvCxnSpPr>
            <p:nvPr/>
          </p:nvCxnSpPr>
          <p:spPr>
            <a:xfrm rot="5400000" flipH="1" flipV="1">
              <a:off x="7124283" y="3765557"/>
              <a:ext cx="251972" cy="3529969"/>
            </a:xfrm>
            <a:prstGeom prst="bentConnector3">
              <a:avLst>
                <a:gd name="adj1" fmla="val -160830"/>
              </a:avLst>
            </a:prstGeom>
            <a:ln w="15875">
              <a:headEnd type="none"/>
              <a:tailEnd type="stealth" w="med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30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61110"/>
            <a:ext cx="6006077" cy="504001"/>
          </a:xfrm>
        </p:spPr>
        <p:txBody>
          <a:bodyPr>
            <a:normAutofit/>
          </a:bodyPr>
          <a:lstStyle/>
          <a:p>
            <a:r>
              <a:rPr lang="en-US" altLang="zh-CN"/>
              <a:t>TCG Data Distribution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64D24-D907-4709-AEDD-02F94C08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06" y="1372726"/>
            <a:ext cx="10049187" cy="40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5494349" cy="504001"/>
          </a:xfrm>
        </p:spPr>
        <p:txBody>
          <a:bodyPr>
            <a:normAutofit/>
          </a:bodyPr>
          <a:lstStyle/>
          <a:p>
            <a:r>
              <a:rPr lang="en-US" altLang="zh-CN"/>
              <a:t>TITAN Data Distribution (%) 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15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7E7AB1-7B91-4373-A1B7-BAD1FCC07E72}"/>
              </a:ext>
            </a:extLst>
          </p:cNvPr>
          <p:cNvGraphicFramePr>
            <a:graphicFrameLocks noGrp="1"/>
          </p:cNvGraphicFramePr>
          <p:nvPr/>
        </p:nvGraphicFramePr>
        <p:xfrm>
          <a:off x="336000" y="808990"/>
          <a:ext cx="5316596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31109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825487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495060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5264936"/>
                    </a:ext>
                  </a:extLst>
                </a:gridCol>
              </a:tblGrid>
              <a:tr h="327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train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test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72727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communicative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looking into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5.53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5.26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6.05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in group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9.94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12.98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6.99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on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2.15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1.84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3.21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none of the above</a:t>
                      </a:r>
                      <a:endParaRPr lang="zh-CN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82.37</a:t>
                      </a:r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79.92</a:t>
                      </a:r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83.73</a:t>
                      </a:r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72727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complex</a:t>
                      </a:r>
                    </a:p>
                    <a:p>
                      <a:pPr algn="ctr"/>
                      <a:r>
                        <a:rPr lang="en-US" altLang="zh-CN" sz="1400"/>
                        <a:t>context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in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off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on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out of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unloading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72727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atomic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bending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jumping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laying down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running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sitting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squatting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standing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6422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308FEE2-E43A-4A9E-8C07-CBA4DEFDC15A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808990"/>
          <a:ext cx="5179030" cy="5303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73099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745931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27516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8299465"/>
                    </a:ext>
                  </a:extLst>
                </a:gridCol>
              </a:tblGrid>
              <a:tr h="267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train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test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427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atomic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8504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simple context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biking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cleaning an object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closing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entering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exiting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illegally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motorcycling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opening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waiting to cross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side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road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8504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transporting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carrying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pulling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pushing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4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4672228" cy="504001"/>
          </a:xfrm>
        </p:spPr>
        <p:txBody>
          <a:bodyPr/>
          <a:lstStyle/>
          <a:p>
            <a:r>
              <a:rPr lang="en-US" altLang="zh-CN"/>
              <a:t>TITAN Perclass Evaluation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16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7E7AB1-7B91-4373-A1B7-BAD1FCC07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880867"/>
              </p:ext>
            </p:extLst>
          </p:nvPr>
        </p:nvGraphicFramePr>
        <p:xfrm>
          <a:off x="336000" y="808990"/>
          <a:ext cx="5316596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31109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825487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495060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5264936"/>
                    </a:ext>
                  </a:extLst>
                </a:gridCol>
              </a:tblGrid>
              <a:tr h="327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Acc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Jac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F1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72727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communicative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looking into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in group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on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none of the above</a:t>
                      </a:r>
                      <a:endParaRPr lang="zh-CN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72727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complex</a:t>
                      </a:r>
                    </a:p>
                    <a:p>
                      <a:pPr algn="ctr"/>
                      <a:r>
                        <a:rPr lang="en-US" altLang="zh-CN" sz="1400"/>
                        <a:t>context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in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off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on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out of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unloading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72727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atomic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bending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jumping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laying down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running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sitting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squatting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standing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6422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308FEE2-E43A-4A9E-8C07-CBA4DEFD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50654"/>
              </p:ext>
            </p:extLst>
          </p:nvPr>
        </p:nvGraphicFramePr>
        <p:xfrm>
          <a:off x="6095999" y="808990"/>
          <a:ext cx="5179030" cy="5303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73099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745931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27516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8299465"/>
                    </a:ext>
                  </a:extLst>
                </a:gridCol>
              </a:tblGrid>
              <a:tr h="267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Acc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Jac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F1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427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atomic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8504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simple context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biking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cleaning an object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closing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entering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exiting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illegally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motorcycling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opening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waiting to cross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side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road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8504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transporting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carrying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pulling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pushing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572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44-9426-4AEE-A0E5-08494FFC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6B366-C8D7-4EED-8994-5595D7E3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BBB1A-4C3D-497D-BB3D-C15D724E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2902B-FE30-4EF9-82FA-70785177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57C45-1099-45FE-B83E-7D102A1E4BA3}"/>
              </a:ext>
            </a:extLst>
          </p:cNvPr>
          <p:cNvGrpSpPr/>
          <p:nvPr/>
        </p:nvGrpSpPr>
        <p:grpSpPr>
          <a:xfrm>
            <a:off x="2502196" y="1588030"/>
            <a:ext cx="6866109" cy="3681939"/>
            <a:chOff x="202981" y="2276061"/>
            <a:chExt cx="6866109" cy="36819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0BEB67-8FEB-4633-B78B-6D8E956D689B}"/>
                </a:ext>
              </a:extLst>
            </p:cNvPr>
            <p:cNvSpPr/>
            <p:nvPr/>
          </p:nvSpPr>
          <p:spPr>
            <a:xfrm>
              <a:off x="838200" y="2276061"/>
              <a:ext cx="2600739" cy="1550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Image Classification</a:t>
              </a:r>
            </a:p>
            <a:p>
              <a:pPr algn="ctr"/>
              <a:r>
                <a:rPr lang="en-US" altLang="zh-CN">
                  <a:solidFill>
                    <a:schemeClr val="accent1"/>
                  </a:solidFill>
                </a:rPr>
                <a:t>single</a:t>
              </a:r>
              <a:r>
                <a:rPr lang="en-US" altLang="zh-CN"/>
                <a:t> image</a:t>
              </a:r>
            </a:p>
            <a:p>
              <a:pPr algn="ctr"/>
              <a:r>
                <a:rPr lang="en-US" altLang="zh-CN">
                  <a:solidFill>
                    <a:srgbClr val="C00000"/>
                  </a:solidFill>
                </a:rPr>
                <a:t>single</a:t>
              </a:r>
              <a:r>
                <a:rPr lang="en-US" altLang="zh-CN"/>
                <a:t> object</a:t>
              </a:r>
              <a:endParaRPr lang="zh-CN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BF8277-D22F-458A-849C-2DA50CB68571}"/>
                </a:ext>
              </a:extLst>
            </p:cNvPr>
            <p:cNvSpPr/>
            <p:nvPr/>
          </p:nvSpPr>
          <p:spPr>
            <a:xfrm>
              <a:off x="4346713" y="4407496"/>
              <a:ext cx="2600739" cy="1550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Action Recognition for self-driving cars</a:t>
              </a:r>
            </a:p>
            <a:p>
              <a:pPr algn="ctr"/>
              <a:r>
                <a:rPr lang="en-US" altLang="zh-CN"/>
                <a:t>image </a:t>
              </a:r>
              <a:r>
                <a:rPr lang="en-US" altLang="zh-CN">
                  <a:solidFill>
                    <a:schemeClr val="accent1"/>
                  </a:solidFill>
                </a:rPr>
                <a:t>sequence</a:t>
              </a:r>
            </a:p>
            <a:p>
              <a:pPr algn="ctr"/>
              <a:r>
                <a:rPr lang="en-US" altLang="zh-CN">
                  <a:solidFill>
                    <a:srgbClr val="C00000"/>
                  </a:solidFill>
                </a:rPr>
                <a:t>multiple</a:t>
              </a:r>
              <a:r>
                <a:rPr lang="en-US" altLang="zh-CN"/>
                <a:t> (varying) objects</a:t>
              </a:r>
              <a:endParaRPr lang="zh-CN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054FC-B2C1-4A70-A1D8-DB31E788BC79}"/>
                </a:ext>
              </a:extLst>
            </p:cNvPr>
            <p:cNvSpPr/>
            <p:nvPr/>
          </p:nvSpPr>
          <p:spPr>
            <a:xfrm>
              <a:off x="838200" y="4407496"/>
              <a:ext cx="2600739" cy="1550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Action recognition aka video classification</a:t>
              </a:r>
            </a:p>
            <a:p>
              <a:pPr algn="ctr"/>
              <a:r>
                <a:rPr lang="en-US" altLang="zh-CN"/>
                <a:t>image </a:t>
              </a:r>
              <a:r>
                <a:rPr lang="en-US" altLang="zh-CN">
                  <a:solidFill>
                    <a:schemeClr val="accent1"/>
                  </a:solidFill>
                </a:rPr>
                <a:t>sequence</a:t>
              </a:r>
            </a:p>
            <a:p>
              <a:pPr algn="ctr"/>
              <a:r>
                <a:rPr lang="en-US" altLang="zh-CN">
                  <a:solidFill>
                    <a:srgbClr val="C00000"/>
                  </a:solidFill>
                </a:rPr>
                <a:t>single</a:t>
              </a:r>
              <a:r>
                <a:rPr lang="en-US" altLang="zh-CN"/>
                <a:t> (fixed) object </a:t>
              </a:r>
              <a:endParaRPr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CB6ECE-8746-452A-88CF-F99C38E70209}"/>
                </a:ext>
              </a:extLst>
            </p:cNvPr>
            <p:cNvSpPr/>
            <p:nvPr/>
          </p:nvSpPr>
          <p:spPr>
            <a:xfrm>
              <a:off x="4346713" y="2276061"/>
              <a:ext cx="2600739" cy="1550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Object Detection</a:t>
              </a:r>
            </a:p>
            <a:p>
              <a:pPr algn="ctr"/>
              <a:r>
                <a:rPr lang="en-US" altLang="zh-CN">
                  <a:solidFill>
                    <a:schemeClr val="accent1"/>
                  </a:solidFill>
                </a:rPr>
                <a:t>single</a:t>
              </a:r>
              <a:r>
                <a:rPr lang="en-US" altLang="zh-CN"/>
                <a:t> image</a:t>
              </a:r>
            </a:p>
            <a:p>
              <a:pPr algn="ctr"/>
              <a:r>
                <a:rPr lang="en-US" altLang="zh-CN">
                  <a:solidFill>
                    <a:srgbClr val="C00000"/>
                  </a:solidFill>
                </a:rPr>
                <a:t>multiple</a:t>
              </a:r>
              <a:r>
                <a:rPr lang="en-US" altLang="zh-CN"/>
                <a:t> objects</a:t>
              </a:r>
              <a:endParaRPr lang="zh-CN" alt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F80F41-A758-4842-94C4-F35C9C10E1F4}"/>
                </a:ext>
              </a:extLst>
            </p:cNvPr>
            <p:cNvCxnSpPr/>
            <p:nvPr/>
          </p:nvCxnSpPr>
          <p:spPr>
            <a:xfrm>
              <a:off x="3581400" y="3130826"/>
              <a:ext cx="643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36D18D-0A2B-43B1-ADBE-6D2674267CB2}"/>
                </a:ext>
              </a:extLst>
            </p:cNvPr>
            <p:cNvSpPr txBox="1"/>
            <p:nvPr/>
          </p:nvSpPr>
          <p:spPr>
            <a:xfrm>
              <a:off x="3021910" y="2481083"/>
              <a:ext cx="17418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extend </a:t>
              </a:r>
            </a:p>
            <a:p>
              <a:pPr algn="ctr"/>
              <a:r>
                <a:rPr lang="en-US" altLang="zh-CN"/>
                <a:t>space</a:t>
              </a:r>
              <a:endParaRPr lang="zh-CN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6ADA9D-BA37-4461-AA9D-5C6CFD8E7C27}"/>
                </a:ext>
              </a:extLst>
            </p:cNvPr>
            <p:cNvSpPr txBox="1"/>
            <p:nvPr/>
          </p:nvSpPr>
          <p:spPr>
            <a:xfrm>
              <a:off x="202981" y="3754341"/>
              <a:ext cx="17418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extend </a:t>
              </a:r>
            </a:p>
            <a:p>
              <a:pPr algn="ctr"/>
              <a:r>
                <a:rPr lang="en-US" altLang="zh-CN"/>
                <a:t>time</a:t>
              </a:r>
              <a:endParaRPr lang="zh-CN" alt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1362C7-8FEF-4E2E-92BE-50E6ACE4C347}"/>
                </a:ext>
              </a:extLst>
            </p:cNvPr>
            <p:cNvCxnSpPr>
              <a:cxnSpLocks/>
            </p:cNvCxnSpPr>
            <p:nvPr/>
          </p:nvCxnSpPr>
          <p:spPr>
            <a:xfrm>
              <a:off x="2034208" y="3857333"/>
              <a:ext cx="0" cy="54333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E8344D-CE3B-46CA-9263-B0800EA0E611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06" y="5256585"/>
              <a:ext cx="5996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F33839B-F637-4994-AC41-D9A5F6F480F7}"/>
                </a:ext>
              </a:extLst>
            </p:cNvPr>
            <p:cNvCxnSpPr>
              <a:cxnSpLocks/>
            </p:cNvCxnSpPr>
            <p:nvPr/>
          </p:nvCxnSpPr>
          <p:spPr>
            <a:xfrm>
              <a:off x="5724938" y="3864157"/>
              <a:ext cx="0" cy="54333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206F22-F343-4390-A12B-FBFBF74FB643}"/>
                </a:ext>
              </a:extLst>
            </p:cNvPr>
            <p:cNvSpPr txBox="1"/>
            <p:nvPr/>
          </p:nvSpPr>
          <p:spPr>
            <a:xfrm>
              <a:off x="3021909" y="4605254"/>
              <a:ext cx="17418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extend </a:t>
              </a:r>
            </a:p>
            <a:p>
              <a:pPr algn="ctr"/>
              <a:r>
                <a:rPr lang="en-US" altLang="zh-CN"/>
                <a:t>space</a:t>
              </a:r>
              <a:endParaRPr lang="zh-CN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765E5F-8884-4A18-8E7D-62E9F2FDE2A9}"/>
                </a:ext>
              </a:extLst>
            </p:cNvPr>
            <p:cNvSpPr txBox="1"/>
            <p:nvPr/>
          </p:nvSpPr>
          <p:spPr>
            <a:xfrm>
              <a:off x="5327257" y="3790453"/>
              <a:ext cx="17418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extend </a:t>
              </a:r>
            </a:p>
            <a:p>
              <a:pPr algn="ctr"/>
              <a:r>
                <a:rPr lang="en-US" altLang="zh-CN"/>
                <a:t>time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50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4732-0C68-41C0-9F9A-8C60271E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Drawings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8825B-74FC-4DE5-A4F5-7CBEDC66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84747-0E8D-410D-B00B-67B24605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C0AE0-E0B3-4525-9974-545B0F66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5CE405-8813-4BBA-91C9-91A255BF29A3}"/>
              </a:ext>
            </a:extLst>
          </p:cNvPr>
          <p:cNvGrpSpPr/>
          <p:nvPr/>
        </p:nvGrpSpPr>
        <p:grpSpPr>
          <a:xfrm>
            <a:off x="1036363" y="2528633"/>
            <a:ext cx="7200000" cy="2160000"/>
            <a:chOff x="1036363" y="2528633"/>
            <a:chExt cx="8905304" cy="266101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9E15ABD-B741-4C41-9A8E-72FED592E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363" y="2528633"/>
              <a:ext cx="1050978" cy="250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432576-7A86-4C1E-8984-6FCDC78A35AD}"/>
                </a:ext>
              </a:extLst>
            </p:cNvPr>
            <p:cNvSpPr/>
            <p:nvPr/>
          </p:nvSpPr>
          <p:spPr>
            <a:xfrm rot="16200000">
              <a:off x="2406792" y="3378814"/>
              <a:ext cx="1838528" cy="8025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Linear Layer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00CF0E-8962-4341-9F9D-0826CF76C138}"/>
                </a:ext>
              </a:extLst>
            </p:cNvPr>
            <p:cNvSpPr/>
            <p:nvPr/>
          </p:nvSpPr>
          <p:spPr>
            <a:xfrm rot="16200000">
              <a:off x="3520595" y="3378814"/>
              <a:ext cx="1838528" cy="802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Dropout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5A35F-8AC0-4471-BD21-8039E1082BC5}"/>
                </a:ext>
              </a:extLst>
            </p:cNvPr>
            <p:cNvSpPr/>
            <p:nvPr/>
          </p:nvSpPr>
          <p:spPr>
            <a:xfrm rot="16200000">
              <a:off x="4634398" y="3378814"/>
              <a:ext cx="1838528" cy="8025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Linear Layer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F3104F-329C-4A41-A724-DEAEE97FD850}"/>
                </a:ext>
              </a:extLst>
            </p:cNvPr>
            <p:cNvSpPr/>
            <p:nvPr/>
          </p:nvSpPr>
          <p:spPr>
            <a:xfrm rot="16200000">
              <a:off x="5719076" y="3378813"/>
              <a:ext cx="1838528" cy="802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Dropout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D686DB-4551-460F-BE93-064ECA303246}"/>
                </a:ext>
              </a:extLst>
            </p:cNvPr>
            <p:cNvSpPr/>
            <p:nvPr/>
          </p:nvSpPr>
          <p:spPr>
            <a:xfrm>
              <a:off x="2389337" y="3741160"/>
              <a:ext cx="77821" cy="7782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BB1CB5-562B-4B7F-9F77-58C302FB8D45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>
            <a:xfrm>
              <a:off x="2087341" y="3780073"/>
              <a:ext cx="8374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34D00C-89C2-48D4-8ED7-43B8C0E8464F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841118" y="3780073"/>
              <a:ext cx="3112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41ACCE-510A-42E0-A1FE-AF8EE160A821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V="1">
              <a:off x="5954921" y="3780072"/>
              <a:ext cx="28216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4A0870-41FC-4296-B4F7-D7B3626D79CF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3727315" y="3780073"/>
              <a:ext cx="3112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726860A-E7D8-417B-82F4-EE7C0FB218D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039599" y="3780072"/>
              <a:ext cx="489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owchart: Or 32">
              <a:extLst>
                <a:ext uri="{FF2B5EF4-FFF2-40B4-BE49-F238E27FC236}">
                  <a16:creationId xmlns:a16="http://schemas.microsoft.com/office/drawing/2014/main" id="{4E878DFC-A05D-4E36-BF89-F6D70718E135}"/>
                </a:ext>
              </a:extLst>
            </p:cNvPr>
            <p:cNvSpPr/>
            <p:nvPr/>
          </p:nvSpPr>
          <p:spPr>
            <a:xfrm>
              <a:off x="7529209" y="3653613"/>
              <a:ext cx="252918" cy="252918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7FFE02AE-2AF4-4732-81A1-F730DBF0EC6D}"/>
                </a:ext>
              </a:extLst>
            </p:cNvPr>
            <p:cNvCxnSpPr>
              <a:stCxn id="14" idx="4"/>
              <a:endCxn id="33" idx="4"/>
            </p:cNvCxnSpPr>
            <p:nvPr/>
          </p:nvCxnSpPr>
          <p:spPr>
            <a:xfrm rot="16200000" flipH="1">
              <a:off x="4998183" y="1249046"/>
              <a:ext cx="87550" cy="5227420"/>
            </a:xfrm>
            <a:prstGeom prst="bentConnector3">
              <a:avLst>
                <a:gd name="adj1" fmla="val 131850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6A1070-47A1-4A43-91C4-D03B2304B996}"/>
                </a:ext>
              </a:extLst>
            </p:cNvPr>
            <p:cNvSpPr/>
            <p:nvPr/>
          </p:nvSpPr>
          <p:spPr>
            <a:xfrm>
              <a:off x="8209416" y="3378811"/>
              <a:ext cx="1732251" cy="8025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Out Feature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B3540E8-B3FD-4DB6-8F2C-082C3C9FD3A1}"/>
                </a:ext>
              </a:extLst>
            </p:cNvPr>
            <p:cNvCxnSpPr>
              <a:cxnSpLocks/>
              <a:stCxn id="33" idx="6"/>
              <a:endCxn id="37" idx="1"/>
            </p:cNvCxnSpPr>
            <p:nvPr/>
          </p:nvCxnSpPr>
          <p:spPr>
            <a:xfrm flipV="1">
              <a:off x="7782127" y="3780070"/>
              <a:ext cx="427289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7BA5C35-A55F-4A4F-AB57-BCA2424316F0}"/>
                </a:ext>
              </a:extLst>
            </p:cNvPr>
            <p:cNvSpPr/>
            <p:nvPr/>
          </p:nvSpPr>
          <p:spPr>
            <a:xfrm>
              <a:off x="2250333" y="2686764"/>
              <a:ext cx="5744799" cy="2502880"/>
            </a:xfrm>
            <a:prstGeom prst="roundRect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3F5AF3D-6BB4-4375-B8A4-2BB294125A3E}"/>
                    </a:ext>
                  </a:extLst>
                </p:cNvPr>
                <p:cNvSpPr txBox="1"/>
                <p:nvPr/>
              </p:nvSpPr>
              <p:spPr>
                <a:xfrm>
                  <a:off x="6819954" y="2700928"/>
                  <a:ext cx="13894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3F5AF3D-6BB4-4375-B8A4-2BB294125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954" y="2700928"/>
                  <a:ext cx="138946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3319C3A-2CC1-4637-BD8D-CA1C2D82FF6C}"/>
              </a:ext>
            </a:extLst>
          </p:cNvPr>
          <p:cNvSpPr/>
          <p:nvPr/>
        </p:nvSpPr>
        <p:spPr>
          <a:xfrm>
            <a:off x="8610600" y="4761253"/>
            <a:ext cx="1224221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Linear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0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20EFE-D086-4AD3-8F47-7B56F253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1C9E-EB55-44B2-9DF2-EB35CF8BC0A6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B41E0-11EE-4C63-932B-422E953D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2E577-31E3-4D82-BB96-E3B54FB5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8028-F409-4D7D-8B76-588535184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53" b="35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2F753-BE49-4E2D-9ADB-956029BB4B83}"/>
              </a:ext>
            </a:extLst>
          </p:cNvPr>
          <p:cNvSpPr txBox="1"/>
          <p:nvPr/>
        </p:nvSpPr>
        <p:spPr>
          <a:xfrm>
            <a:off x="0" y="6481960"/>
            <a:ext cx="791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Image taken from https://usa.honda-ri.com/titan</a:t>
            </a:r>
            <a:endParaRPr lang="zh-CN" altLang="en-US" sz="1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B0CBE-7B2C-46E2-8524-2F600242E86F}"/>
              </a:ext>
            </a:extLst>
          </p:cNvPr>
          <p:cNvSpPr/>
          <p:nvPr/>
        </p:nvSpPr>
        <p:spPr>
          <a:xfrm>
            <a:off x="8474700" y="2468880"/>
            <a:ext cx="2452380" cy="4343400"/>
          </a:xfrm>
          <a:prstGeom prst="round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ABC88D-451B-4FC4-AE18-1C0843D0D27B}"/>
              </a:ext>
            </a:extLst>
          </p:cNvPr>
          <p:cNvCxnSpPr>
            <a:cxnSpLocks/>
          </p:cNvCxnSpPr>
          <p:nvPr/>
        </p:nvCxnSpPr>
        <p:spPr>
          <a:xfrm>
            <a:off x="5833641" y="2118167"/>
            <a:ext cx="262359" cy="208344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B8CA0D-DDD3-499B-8AFD-26921A8CA027}"/>
              </a:ext>
            </a:extLst>
          </p:cNvPr>
          <p:cNvSpPr/>
          <p:nvPr/>
        </p:nvSpPr>
        <p:spPr>
          <a:xfrm flipH="1">
            <a:off x="5883900" y="2941320"/>
            <a:ext cx="2269500" cy="1737360"/>
          </a:xfrm>
          <a:prstGeom prst="round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65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D62A-360F-4EA6-AD78-CED856EF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 and Motivation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404CB5-B484-4CF1-8A4E-13F2F525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58912-4F0E-421B-B569-6A4D8AB2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FF81D-9D02-4EA9-9EB4-ED2F71A1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35B8D2-B461-408A-9540-A4AF2BD930E8}"/>
              </a:ext>
            </a:extLst>
          </p:cNvPr>
          <p:cNvSpPr/>
          <p:nvPr/>
        </p:nvSpPr>
        <p:spPr>
          <a:xfrm>
            <a:off x="336000" y="900000"/>
            <a:ext cx="5021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Action Recognition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67134-ADF4-49C3-94E2-549606802037}"/>
              </a:ext>
            </a:extLst>
          </p:cNvPr>
          <p:cNvSpPr txBox="1"/>
          <p:nvPr/>
        </p:nvSpPr>
        <p:spPr>
          <a:xfrm>
            <a:off x="667427" y="1374929"/>
            <a:ext cx="67423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Identify people’s actions in a video/image sequence</a:t>
            </a:r>
          </a:p>
        </p:txBody>
      </p:sp>
      <p:sp>
        <p:nvSpPr>
          <p:cNvPr id="32" name="矩形 5">
            <a:extLst>
              <a:ext uri="{FF2B5EF4-FFF2-40B4-BE49-F238E27FC236}">
                <a16:creationId xmlns:a16="http://schemas.microsoft.com/office/drawing/2014/main" id="{693FB10C-8B36-4D48-8EED-E164A2694957}"/>
              </a:ext>
            </a:extLst>
          </p:cNvPr>
          <p:cNvSpPr/>
          <p:nvPr/>
        </p:nvSpPr>
        <p:spPr>
          <a:xfrm>
            <a:off x="336000" y="4058936"/>
            <a:ext cx="5518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Motivation for Pose-Based Methods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9E4A31-C9DC-46E1-8F28-E5E0D02BB32F}"/>
              </a:ext>
            </a:extLst>
          </p:cNvPr>
          <p:cNvSpPr txBox="1"/>
          <p:nvPr/>
        </p:nvSpPr>
        <p:spPr>
          <a:xfrm>
            <a:off x="667427" y="4587496"/>
            <a:ext cx="10167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Human poses are light-weight but highly informative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6207B-B33A-497C-BDF3-42BEBA551BD9}"/>
              </a:ext>
            </a:extLst>
          </p:cNvPr>
          <p:cNvSpPr txBox="1"/>
          <p:nvPr/>
        </p:nvSpPr>
        <p:spPr>
          <a:xfrm>
            <a:off x="667427" y="1733676"/>
            <a:ext cx="69609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For self-driving car: understand the environment, make safe decisions and plan reasonable paths 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6D7FEA7-08AF-414E-9EF8-EBFDB31042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36" end="0.7"/>
                </p14:media>
              </p:ext>
            </p:extLst>
          </p:nvPr>
        </p:nvPicPr>
        <p:blipFill rotWithShape="1">
          <a:blip r:embed="rId5"/>
          <a:srcRect l="17542" t="19345" r="14802" b="4085"/>
          <a:stretch>
            <a:fillRect/>
          </a:stretch>
        </p:blipFill>
        <p:spPr>
          <a:xfrm>
            <a:off x="7628387" y="1461045"/>
            <a:ext cx="3998006" cy="3126451"/>
          </a:xfrm>
          <a:prstGeom prst="rect">
            <a:avLst/>
          </a:prstGeom>
        </p:spPr>
      </p:pic>
      <p:sp>
        <p:nvSpPr>
          <p:cNvPr id="15" name="矩形 5">
            <a:extLst>
              <a:ext uri="{FF2B5EF4-FFF2-40B4-BE49-F238E27FC236}">
                <a16:creationId xmlns:a16="http://schemas.microsoft.com/office/drawing/2014/main" id="{F9174980-2270-4F19-B41E-17AAEFF351C6}"/>
              </a:ext>
            </a:extLst>
          </p:cNvPr>
          <p:cNvSpPr/>
          <p:nvPr/>
        </p:nvSpPr>
        <p:spPr>
          <a:xfrm>
            <a:off x="336000" y="2615126"/>
            <a:ext cx="5021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Problem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C8FBB-B539-49EB-8101-265CE5A9391B}"/>
              </a:ext>
            </a:extLst>
          </p:cNvPr>
          <p:cNvSpPr txBox="1"/>
          <p:nvPr/>
        </p:nvSpPr>
        <p:spPr>
          <a:xfrm>
            <a:off x="667427" y="3072504"/>
            <a:ext cx="67423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Input: a video or a sequence of images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7C807-4FD8-45C4-8DE4-7701614873B6}"/>
              </a:ext>
            </a:extLst>
          </p:cNvPr>
          <p:cNvSpPr txBox="1"/>
          <p:nvPr/>
        </p:nvSpPr>
        <p:spPr>
          <a:xfrm>
            <a:off x="667427" y="3424713"/>
            <a:ext cx="6960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Output: the type of actions for every person inside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B508EB-9582-44B7-B1FD-32CDFFC5C1C3}"/>
              </a:ext>
            </a:extLst>
          </p:cNvPr>
          <p:cNvSpPr txBox="1"/>
          <p:nvPr/>
        </p:nvSpPr>
        <p:spPr>
          <a:xfrm>
            <a:off x="336000" y="6048573"/>
            <a:ext cx="7910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Video Source: Justin Johnson. Umich. Deep Learning for Computer Vision. Lecture 18. 2019 Fall</a:t>
            </a:r>
            <a:endParaRPr lang="zh-CN" alt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A843F-4155-4C3B-A0E4-72BD68EE0037}"/>
              </a:ext>
            </a:extLst>
          </p:cNvPr>
          <p:cNvSpPr txBox="1"/>
          <p:nvPr/>
        </p:nvSpPr>
        <p:spPr>
          <a:xfrm>
            <a:off x="667427" y="4941439"/>
            <a:ext cx="10167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Successful work on pose estimation and pose based vision </a:t>
            </a:r>
          </a:p>
        </p:txBody>
      </p:sp>
    </p:spTree>
    <p:extLst>
      <p:ext uri="{BB962C8B-B14F-4D97-AF65-F5344CB8AC3E}">
        <p14:creationId xmlns:p14="http://schemas.microsoft.com/office/powerpoint/2010/main" val="120471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14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2" grpId="0"/>
      <p:bldP spid="33" grpId="0"/>
      <p:bldP spid="27" grpId="0"/>
      <p:bldP spid="15" grpId="0"/>
      <p:bldP spid="13" grpId="0"/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E93470-C3DC-4F9F-A761-F52A87469AE2}"/>
              </a:ext>
            </a:extLst>
          </p:cNvPr>
          <p:cNvGrpSpPr/>
          <p:nvPr/>
        </p:nvGrpSpPr>
        <p:grpSpPr>
          <a:xfrm>
            <a:off x="458411" y="3333305"/>
            <a:ext cx="11331210" cy="2565528"/>
            <a:chOff x="458411" y="3333305"/>
            <a:chExt cx="11331210" cy="25655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668FD3-F6F1-4C6D-AF07-A1719EF72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526" y="3376394"/>
              <a:ext cx="11248095" cy="2522439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5775291-7D9C-43FA-8DFF-1C6C8C97F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411" y="3333305"/>
              <a:ext cx="1050978" cy="250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F1E5B3-606E-4B52-BF08-09E49FAD9FB3}"/>
              </a:ext>
            </a:extLst>
          </p:cNvPr>
          <p:cNvSpPr txBox="1"/>
          <p:nvPr/>
        </p:nvSpPr>
        <p:spPr>
          <a:xfrm>
            <a:off x="8609082" y="350169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location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F963A2-48AC-4428-AC4A-F5813214760C}"/>
              </a:ext>
            </a:extLst>
          </p:cNvPr>
          <p:cNvSpPr txBox="1"/>
          <p:nvPr/>
        </p:nvSpPr>
        <p:spPr>
          <a:xfrm>
            <a:off x="8609082" y="512551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uncertainty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8D62A-360F-4EA6-AD78-CED856EF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Related Work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404CB5-B484-4CF1-8A4E-13F2F525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58912-4F0E-421B-B569-6A4D8AB2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FF81D-9D02-4EA9-9EB4-ED2F71A1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6D2584-6D60-4024-9077-AFD120FF24A6}"/>
              </a:ext>
            </a:extLst>
          </p:cNvPr>
          <p:cNvSpPr/>
          <p:nvPr/>
        </p:nvSpPr>
        <p:spPr>
          <a:xfrm>
            <a:off x="336000" y="899850"/>
            <a:ext cx="5021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OpenPifPaf and MonoLoco</a:t>
            </a:r>
          </a:p>
        </p:txBody>
      </p:sp>
      <p:pic>
        <p:nvPicPr>
          <p:cNvPr id="1026" name="Picture 2" descr="example image with overlaid pose predictions">
            <a:extLst>
              <a:ext uri="{FF2B5EF4-FFF2-40B4-BE49-F238E27FC236}">
                <a16:creationId xmlns:a16="http://schemas.microsoft.com/office/drawing/2014/main" id="{71849110-EC52-43A5-A364-AB54703C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199070"/>
            <a:ext cx="3198882" cy="21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A3543-0EE5-4992-AED5-9C5E73EB1E3B}"/>
              </a:ext>
            </a:extLst>
          </p:cNvPr>
          <p:cNvSpPr txBox="1"/>
          <p:nvPr/>
        </p:nvSpPr>
        <p:spPr>
          <a:xfrm>
            <a:off x="720000" y="1440000"/>
            <a:ext cx="743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OpenPifpaf can extract human body poses from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FA942-F107-42C1-9D06-7E76BBD15534}"/>
              </a:ext>
            </a:extLst>
          </p:cNvPr>
          <p:cNvSpPr txBox="1"/>
          <p:nvPr/>
        </p:nvSpPr>
        <p:spPr>
          <a:xfrm>
            <a:off x="336000" y="5908270"/>
            <a:ext cx="97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OpenPifpaf: Sven Kreiss et al., OpenPifPaf: Composite Fields for Semantic Keypoint Detection and Spatio-Temporal Association. arXiv:2103.02440.</a:t>
            </a:r>
          </a:p>
          <a:p>
            <a:r>
              <a:rPr lang="en-US" altLang="zh-CN" sz="1100"/>
              <a:t>Monoloco: Lorenzo Bertoni et al., Monoloco: Monocular 3d pedestrian localization and uncertainty estimation. ICCV2019</a:t>
            </a:r>
            <a:endParaRPr lang="zh-CN" altLang="en-US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74B6E-5FE5-46D5-8F32-36CC698B5DF8}"/>
              </a:ext>
            </a:extLst>
          </p:cNvPr>
          <p:cNvSpPr txBox="1"/>
          <p:nvPr/>
        </p:nvSpPr>
        <p:spPr>
          <a:xfrm>
            <a:off x="720000" y="1946945"/>
            <a:ext cx="743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Monoloco takes 2D poses and predicts 3D localization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81AA5-8424-4D6F-9F01-01832785EC07}"/>
              </a:ext>
            </a:extLst>
          </p:cNvPr>
          <p:cNvSpPr txBox="1"/>
          <p:nvPr/>
        </p:nvSpPr>
        <p:spPr>
          <a:xfrm>
            <a:off x="720000" y="2438562"/>
            <a:ext cx="7433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Inspiration: extract poses with OpenPifpaf, use the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base network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of Monoloco, and adjust prediction head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D008A1-19BD-4D09-987A-930072EEA488}"/>
              </a:ext>
            </a:extLst>
          </p:cNvPr>
          <p:cNvSpPr/>
          <p:nvPr/>
        </p:nvSpPr>
        <p:spPr>
          <a:xfrm>
            <a:off x="2642532" y="3342742"/>
            <a:ext cx="4420998" cy="2502880"/>
          </a:xfrm>
          <a:prstGeom prst="roundRect">
            <a:avLst/>
          </a:prstGeom>
          <a:solidFill>
            <a:srgbClr val="C00000">
              <a:alpha val="10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83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1" grpId="0"/>
      <p:bldP spid="13" grpId="0"/>
      <p:bldP spid="15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4876-5DB9-4FEC-8666-DC8894CD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44313" cy="504001"/>
          </a:xfrm>
        </p:spPr>
        <p:txBody>
          <a:bodyPr/>
          <a:lstStyle/>
          <a:p>
            <a:r>
              <a:rPr lang="en-US" altLang="zh-CN"/>
              <a:t>Datasets and Evaluation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2D918-904B-4C5B-BAF1-693659D2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F111F-8C0B-42EF-AE09-21AFC48D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B0D53-D8C9-40E3-B151-182E1B82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4638BF-F66E-4EA9-B2BE-74DFDFC03A50}"/>
              </a:ext>
            </a:extLst>
          </p:cNvPr>
          <p:cNvSpPr/>
          <p:nvPr/>
        </p:nvSpPr>
        <p:spPr>
          <a:xfrm>
            <a:off x="336000" y="900000"/>
            <a:ext cx="5021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TCG Dataset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4C4BD624-EF31-41EB-B2DC-578C9298E708}"/>
              </a:ext>
            </a:extLst>
          </p:cNvPr>
          <p:cNvSpPr/>
          <p:nvPr/>
        </p:nvSpPr>
        <p:spPr>
          <a:xfrm>
            <a:off x="336000" y="3282696"/>
            <a:ext cx="614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TITAN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C0290-084E-4827-8131-40B89891833D}"/>
              </a:ext>
            </a:extLst>
          </p:cNvPr>
          <p:cNvSpPr txBox="1"/>
          <p:nvPr/>
        </p:nvSpPr>
        <p:spPr>
          <a:xfrm>
            <a:off x="719999" y="1440000"/>
            <a:ext cx="72657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Traffic Control Guesture according to German regulations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00AAE1-B6B5-49BB-877F-37A2D62C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58" y="986827"/>
            <a:ext cx="4047942" cy="24452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F9D650-6C9A-4DB1-8BE6-2BFDB9A4DD9C}"/>
              </a:ext>
            </a:extLst>
          </p:cNvPr>
          <p:cNvSpPr txBox="1"/>
          <p:nvPr/>
        </p:nvSpPr>
        <p:spPr>
          <a:xfrm>
            <a:off x="719999" y="1827267"/>
            <a:ext cx="6903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Consists of 550 sequences of 3D body poses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DE5D41-AC4B-428A-A9F8-9980649E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602115"/>
            <a:ext cx="2743201" cy="25841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462285-7910-4DCF-A1CA-248EE97F2AA5}"/>
              </a:ext>
            </a:extLst>
          </p:cNvPr>
          <p:cNvSpPr txBox="1"/>
          <p:nvPr/>
        </p:nvSpPr>
        <p:spPr>
          <a:xfrm>
            <a:off x="719764" y="3834934"/>
            <a:ext cx="7740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700 video clips captured with an onboard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A1CBA-FAAD-4CA7-A4CE-0CDBE994A3A0}"/>
              </a:ext>
            </a:extLst>
          </p:cNvPr>
          <p:cNvSpPr txBox="1"/>
          <p:nvPr/>
        </p:nvSpPr>
        <p:spPr>
          <a:xfrm>
            <a:off x="719999" y="2214534"/>
            <a:ext cx="70880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Sequences from different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actors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(cross-subject evaluation) observed from multiple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view points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(cross-view)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66C70-0315-42A6-821E-4C9BB5F71874}"/>
              </a:ext>
            </a:extLst>
          </p:cNvPr>
          <p:cNvSpPr txBox="1"/>
          <p:nvPr/>
        </p:nvSpPr>
        <p:spPr>
          <a:xfrm>
            <a:off x="336000" y="5908270"/>
            <a:ext cx="7472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TCG Dataset: Wiederer et al., Traffic Control Gesture Recognition for Autonomous Vehicles. IROS 2020</a:t>
            </a:r>
            <a:br>
              <a:rPr lang="en-US" altLang="zh-CN" sz="1100"/>
            </a:br>
            <a:r>
              <a:rPr lang="en-US" altLang="zh-CN" sz="1100"/>
              <a:t>TITAN Dataset: Malla Srikanth et al., "Titan: Future forecast using action priors." CVPR 2020</a:t>
            </a:r>
            <a:endParaRPr lang="zh-CN" alt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C756F2-3061-4383-9C02-3F5B36236686}"/>
              </a:ext>
            </a:extLst>
          </p:cNvPr>
          <p:cNvSpPr txBox="1"/>
          <p:nvPr/>
        </p:nvSpPr>
        <p:spPr>
          <a:xfrm>
            <a:off x="719764" y="4251451"/>
            <a:ext cx="78908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Actions organized in hierarchy, from individual actions (</a:t>
            </a:r>
            <a:r>
              <a:rPr lang="en-US" altLang="zh-CN" sz="2200">
                <a:solidFill>
                  <a:srgbClr val="00B05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standing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) to those involving context (</a:t>
            </a:r>
            <a:r>
              <a:rPr lang="en-US" altLang="zh-CN" sz="2200">
                <a:solidFill>
                  <a:srgbClr val="FDC53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talking in group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38871-09FF-4247-81D6-1C2F676C185F}"/>
              </a:ext>
            </a:extLst>
          </p:cNvPr>
          <p:cNvSpPr txBox="1"/>
          <p:nvPr/>
        </p:nvSpPr>
        <p:spPr>
          <a:xfrm>
            <a:off x="719764" y="5006522"/>
            <a:ext cx="7740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Five groups: </a:t>
            </a:r>
            <a:r>
              <a:rPr lang="en-US" altLang="zh-CN" sz="2200">
                <a:solidFill>
                  <a:srgbClr val="00B05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Atomic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, Simple context, Complex Context, Transportive, </a:t>
            </a:r>
            <a:r>
              <a:rPr lang="en-US" altLang="zh-CN" sz="2200">
                <a:solidFill>
                  <a:srgbClr val="FDC53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Communicative</a:t>
            </a:r>
          </a:p>
        </p:txBody>
      </p:sp>
    </p:spTree>
    <p:extLst>
      <p:ext uri="{BB962C8B-B14F-4D97-AF65-F5344CB8AC3E}">
        <p14:creationId xmlns:p14="http://schemas.microsoft.com/office/powerpoint/2010/main" val="32140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0" grpId="0"/>
      <p:bldP spid="24" grpId="0"/>
      <p:bldP spid="15" grpId="0"/>
      <p:bldP spid="10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C6FF-5AC5-45F6-A770-47DEF319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5760000" cy="504001"/>
          </a:xfrm>
        </p:spPr>
        <p:txBody>
          <a:bodyPr>
            <a:normAutofit/>
          </a:bodyPr>
          <a:lstStyle/>
          <a:p>
            <a:r>
              <a:rPr lang="en-US" altLang="zh-CN"/>
              <a:t>Proposed Methods (Baseline Models)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E102-A8EB-48E2-935B-0569D181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540C5-A106-484B-80AD-9CACB895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7BF92-6F9A-43D5-B29E-5CA73AAD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5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198DB6-3B68-4298-B931-5AE87CE81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581910"/>
              </p:ext>
            </p:extLst>
          </p:nvPr>
        </p:nvGraphicFramePr>
        <p:xfrm>
          <a:off x="2496000" y="3357144"/>
          <a:ext cx="7330752" cy="29197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32688">
                  <a:extLst>
                    <a:ext uri="{9D8B030D-6E8A-4147-A177-3AD203B41FA5}">
                      <a16:colId xmlns:a16="http://schemas.microsoft.com/office/drawing/2014/main" val="458450622"/>
                    </a:ext>
                  </a:extLst>
                </a:gridCol>
                <a:gridCol w="1832688">
                  <a:extLst>
                    <a:ext uri="{9D8B030D-6E8A-4147-A177-3AD203B41FA5}">
                      <a16:colId xmlns:a16="http://schemas.microsoft.com/office/drawing/2014/main" val="3963881978"/>
                    </a:ext>
                  </a:extLst>
                </a:gridCol>
                <a:gridCol w="1832688">
                  <a:extLst>
                    <a:ext uri="{9D8B030D-6E8A-4147-A177-3AD203B41FA5}">
                      <a16:colId xmlns:a16="http://schemas.microsoft.com/office/drawing/2014/main" val="1902826490"/>
                    </a:ext>
                  </a:extLst>
                </a:gridCol>
                <a:gridCol w="1832688">
                  <a:extLst>
                    <a:ext uri="{9D8B030D-6E8A-4147-A177-3AD203B41FA5}">
                      <a16:colId xmlns:a16="http://schemas.microsoft.com/office/drawing/2014/main" val="4005688223"/>
                    </a:ext>
                  </a:extLst>
                </a:gridCol>
              </a:tblGrid>
              <a:tr h="301339">
                <a:tc>
                  <a:txBody>
                    <a:bodyPr/>
                    <a:lstStyle/>
                    <a:p>
                      <a:r>
                        <a:rPr lang="en-US" altLang="zh-CN" sz="1600"/>
                        <a:t>Dataset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TCG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TCG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TITAN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753859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r>
                        <a:rPr lang="en-US" altLang="zh-CN" sz="1600"/>
                        <a:t>Model Name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MonoLoco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MonoLoco+LSTM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MonoLoco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298275"/>
                  </a:ext>
                </a:extLst>
              </a:tr>
              <a:tr h="1578676">
                <a:tc>
                  <a:txBody>
                    <a:bodyPr/>
                    <a:lstStyle/>
                    <a:p>
                      <a:r>
                        <a:rPr lang="en-US" altLang="zh-CN" sz="1600"/>
                        <a:t>Prediction head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58325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r>
                        <a:rPr lang="en-US" altLang="zh-CN" sz="1600"/>
                        <a:t>Temporal Info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Yes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616391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r>
                        <a:rPr lang="en-US" altLang="zh-CN" sz="1600"/>
                        <a:t>Spatial Relation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 Need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 Need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29845"/>
                  </a:ext>
                </a:extLst>
              </a:tr>
            </a:tbl>
          </a:graphicData>
        </a:graphic>
      </p:graphicFrame>
      <p:sp>
        <p:nvSpPr>
          <p:cNvPr id="25" name="矩形 5">
            <a:extLst>
              <a:ext uri="{FF2B5EF4-FFF2-40B4-BE49-F238E27FC236}">
                <a16:creationId xmlns:a16="http://schemas.microsoft.com/office/drawing/2014/main" id="{F5964537-EFC0-40F5-B780-C7CA643E5278}"/>
              </a:ext>
            </a:extLst>
          </p:cNvPr>
          <p:cNvSpPr/>
          <p:nvPr/>
        </p:nvSpPr>
        <p:spPr>
          <a:xfrm>
            <a:off x="303698" y="1132966"/>
            <a:ext cx="1694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ea typeface="黑体" panose="02010609060101010101" pitchFamily="49" charset="-122"/>
                <a:cs typeface="Times New Roman" panose="02020603050405020304" pitchFamily="18" charset="0"/>
              </a:rPr>
              <a:t>Base Network</a:t>
            </a:r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973C40BE-D9D9-461A-B629-ACCA5720E156}"/>
              </a:ext>
            </a:extLst>
          </p:cNvPr>
          <p:cNvSpPr/>
          <p:nvPr/>
        </p:nvSpPr>
        <p:spPr>
          <a:xfrm>
            <a:off x="303698" y="3357144"/>
            <a:ext cx="1959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ea typeface="黑体" panose="02010609060101010101" pitchFamily="49" charset="-122"/>
                <a:cs typeface="Times New Roman" panose="02020603050405020304" pitchFamily="18" charset="0"/>
              </a:rPr>
              <a:t>Prediction heads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4B86FC-641D-4B2F-A339-4B1F6BF8D3B8}"/>
              </a:ext>
            </a:extLst>
          </p:cNvPr>
          <p:cNvGrpSpPr/>
          <p:nvPr/>
        </p:nvGrpSpPr>
        <p:grpSpPr>
          <a:xfrm>
            <a:off x="2515456" y="1025165"/>
            <a:ext cx="7784591" cy="2160000"/>
            <a:chOff x="2515456" y="1025165"/>
            <a:chExt cx="7784591" cy="2160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C983143-4ABD-4FB2-ACD3-187A85B5F2CD}"/>
                </a:ext>
              </a:extLst>
            </p:cNvPr>
            <p:cNvGrpSpPr/>
            <p:nvPr/>
          </p:nvGrpSpPr>
          <p:grpSpPr>
            <a:xfrm>
              <a:off x="2515456" y="1025165"/>
              <a:ext cx="6448388" cy="2160000"/>
              <a:chOff x="1036363" y="2528633"/>
              <a:chExt cx="7975674" cy="2661011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5C3E00F1-1418-4608-AF69-B7A4C9DA6A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363" y="2528633"/>
                <a:ext cx="1050978" cy="250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9EB7B8-DF02-454F-875E-A53CF725C961}"/>
                  </a:ext>
                </a:extLst>
              </p:cNvPr>
              <p:cNvSpPr/>
              <p:nvPr/>
            </p:nvSpPr>
            <p:spPr>
              <a:xfrm rot="16200000">
                <a:off x="2406792" y="3378814"/>
                <a:ext cx="1838528" cy="8025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Linear Layer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1855746-6346-4A30-806E-DA7D5BE49ABE}"/>
                  </a:ext>
                </a:extLst>
              </p:cNvPr>
              <p:cNvSpPr/>
              <p:nvPr/>
            </p:nvSpPr>
            <p:spPr>
              <a:xfrm rot="16200000">
                <a:off x="3520595" y="3378814"/>
                <a:ext cx="1838528" cy="80251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Dropout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16741A-28B1-4DC0-B52D-47D1BBDE15B0}"/>
                  </a:ext>
                </a:extLst>
              </p:cNvPr>
              <p:cNvSpPr/>
              <p:nvPr/>
            </p:nvSpPr>
            <p:spPr>
              <a:xfrm rot="16200000">
                <a:off x="4634398" y="3378814"/>
                <a:ext cx="1838528" cy="8025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Linear Layer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1AFDD1-3399-462D-868F-43EE47F617C9}"/>
                  </a:ext>
                </a:extLst>
              </p:cNvPr>
              <p:cNvSpPr/>
              <p:nvPr/>
            </p:nvSpPr>
            <p:spPr>
              <a:xfrm rot="16200000">
                <a:off x="5719076" y="3378813"/>
                <a:ext cx="1838528" cy="80251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Dropout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F9DC7B-530E-424C-AFC8-058C57E56BF8}"/>
                  </a:ext>
                </a:extLst>
              </p:cNvPr>
              <p:cNvSpPr/>
              <p:nvPr/>
            </p:nvSpPr>
            <p:spPr>
              <a:xfrm>
                <a:off x="2389337" y="37411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910180F-79BE-4290-90AC-F680654170CC}"/>
                  </a:ext>
                </a:extLst>
              </p:cNvPr>
              <p:cNvCxnSpPr>
                <a:cxnSpLocks/>
                <a:stCxn id="8" idx="3"/>
                <a:endCxn id="9" idx="0"/>
              </p:cNvCxnSpPr>
              <p:nvPr/>
            </p:nvCxnSpPr>
            <p:spPr>
              <a:xfrm>
                <a:off x="2087341" y="3780073"/>
                <a:ext cx="83745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2FD3938-3186-4756-AD00-B31EDC87D6E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4841118" y="3780073"/>
                <a:ext cx="3112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8DC14CF-E3D7-4F2A-8DFD-E49A27B3D0A9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 flipV="1">
                <a:off x="5954921" y="3780072"/>
                <a:ext cx="28216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CD71AE4-8634-4D28-BCB4-61092EE20C49}"/>
                  </a:ext>
                </a:extLst>
              </p:cNvPr>
              <p:cNvCxnSpPr>
                <a:cxnSpLocks/>
                <a:stCxn id="9" idx="2"/>
                <a:endCxn id="10" idx="0"/>
              </p:cNvCxnSpPr>
              <p:nvPr/>
            </p:nvCxnSpPr>
            <p:spPr>
              <a:xfrm>
                <a:off x="3727315" y="3780073"/>
                <a:ext cx="3112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12AAFE8-716E-4420-B145-5660724EC171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7039599" y="3780072"/>
                <a:ext cx="48961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lowchart: Or 18">
                <a:extLst>
                  <a:ext uri="{FF2B5EF4-FFF2-40B4-BE49-F238E27FC236}">
                    <a16:creationId xmlns:a16="http://schemas.microsoft.com/office/drawing/2014/main" id="{C2777879-4525-4F20-91E0-35E02352EFC2}"/>
                  </a:ext>
                </a:extLst>
              </p:cNvPr>
              <p:cNvSpPr/>
              <p:nvPr/>
            </p:nvSpPr>
            <p:spPr>
              <a:xfrm>
                <a:off x="7529209" y="3653613"/>
                <a:ext cx="252918" cy="252918"/>
              </a:xfrm>
              <a:prstGeom prst="flowChar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C055AF18-139C-47F2-9BF2-355DAD9B2799}"/>
                  </a:ext>
                </a:extLst>
              </p:cNvPr>
              <p:cNvCxnSpPr>
                <a:stCxn id="13" idx="4"/>
                <a:endCxn id="19" idx="4"/>
              </p:cNvCxnSpPr>
              <p:nvPr/>
            </p:nvCxnSpPr>
            <p:spPr>
              <a:xfrm rot="16200000" flipH="1">
                <a:off x="4998183" y="1249046"/>
                <a:ext cx="87550" cy="5227420"/>
              </a:xfrm>
              <a:prstGeom prst="bentConnector3">
                <a:avLst>
                  <a:gd name="adj1" fmla="val 1318504"/>
                </a:avLst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B9EEE92-65A3-44F9-BDCC-36B1510F4587}"/>
                  </a:ext>
                </a:extLst>
              </p:cNvPr>
              <p:cNvSpPr/>
              <p:nvPr/>
            </p:nvSpPr>
            <p:spPr>
              <a:xfrm rot="16200000">
                <a:off x="7746487" y="3377215"/>
                <a:ext cx="1725391" cy="80570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Embedded Features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77F43F9-2671-4943-8D1A-C1D85F048869}"/>
                  </a:ext>
                </a:extLst>
              </p:cNvPr>
              <p:cNvCxnSpPr>
                <a:cxnSpLocks/>
                <a:stCxn id="19" idx="6"/>
                <a:endCxn id="21" idx="0"/>
              </p:cNvCxnSpPr>
              <p:nvPr/>
            </p:nvCxnSpPr>
            <p:spPr>
              <a:xfrm flipV="1">
                <a:off x="7782127" y="3780068"/>
                <a:ext cx="424202" cy="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A322D0B-BD04-412F-A02E-22AB9481FC84}"/>
                  </a:ext>
                </a:extLst>
              </p:cNvPr>
              <p:cNvSpPr/>
              <p:nvPr/>
            </p:nvSpPr>
            <p:spPr>
              <a:xfrm>
                <a:off x="2250333" y="2686764"/>
                <a:ext cx="5744799" cy="250288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61A3C82-F323-4691-90EF-3BB9A1341DDD}"/>
                      </a:ext>
                    </a:extLst>
                  </p:cNvPr>
                  <p:cNvSpPr txBox="1"/>
                  <p:nvPr/>
                </p:nvSpPr>
                <p:spPr>
                  <a:xfrm>
                    <a:off x="6819954" y="2700928"/>
                    <a:ext cx="138946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61A3C82-F323-4691-90EF-3BB9A1341D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9954" y="2700928"/>
                    <a:ext cx="138946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3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7E053C-700B-4AFF-B206-1F0951A80472}"/>
                </a:ext>
              </a:extLst>
            </p:cNvPr>
            <p:cNvCxnSpPr>
              <a:cxnSpLocks/>
              <a:stCxn id="21" idx="2"/>
              <a:endCxn id="36" idx="1"/>
            </p:cNvCxnSpPr>
            <p:nvPr/>
          </p:nvCxnSpPr>
          <p:spPr>
            <a:xfrm>
              <a:off x="8963844" y="2040982"/>
              <a:ext cx="3064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CCD1F06-3B9E-4C81-8E9C-9A8707984DA2}"/>
                </a:ext>
              </a:extLst>
            </p:cNvPr>
            <p:cNvSpPr/>
            <p:nvPr/>
          </p:nvSpPr>
          <p:spPr>
            <a:xfrm>
              <a:off x="9270315" y="1756011"/>
              <a:ext cx="1029732" cy="569941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Prediction head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02EBED5-D353-4B92-833C-1D91D3DA31FC}"/>
              </a:ext>
            </a:extLst>
          </p:cNvPr>
          <p:cNvGrpSpPr/>
          <p:nvPr/>
        </p:nvGrpSpPr>
        <p:grpSpPr>
          <a:xfrm>
            <a:off x="4503631" y="4358253"/>
            <a:ext cx="722162" cy="988353"/>
            <a:chOff x="4503631" y="4358254"/>
            <a:chExt cx="722162" cy="98835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F714C8-9B2A-44FA-A3FE-83F84364C156}"/>
                </a:ext>
              </a:extLst>
            </p:cNvPr>
            <p:cNvSpPr/>
            <p:nvPr/>
          </p:nvSpPr>
          <p:spPr>
            <a:xfrm rot="16200000">
              <a:off x="4551807" y="4672621"/>
              <a:ext cx="988353" cy="359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Linear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A545E76-6C3B-4E06-9CDE-9B53FA665C01}"/>
                </a:ext>
              </a:extLst>
            </p:cNvPr>
            <p:cNvCxnSpPr>
              <a:cxnSpLocks/>
            </p:cNvCxnSpPr>
            <p:nvPr/>
          </p:nvCxnSpPr>
          <p:spPr>
            <a:xfrm>
              <a:off x="4503631" y="4852430"/>
              <a:ext cx="36254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C9B0C0-DA69-42A2-8741-5CE9A27E729A}"/>
              </a:ext>
            </a:extLst>
          </p:cNvPr>
          <p:cNvGrpSpPr/>
          <p:nvPr/>
        </p:nvGrpSpPr>
        <p:grpSpPr>
          <a:xfrm rot="5400000">
            <a:off x="6112031" y="4216318"/>
            <a:ext cx="988354" cy="1272222"/>
            <a:chOff x="6112030" y="4401422"/>
            <a:chExt cx="988354" cy="127222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D2BC24-46CF-473F-912F-C88865D3B846}"/>
                </a:ext>
              </a:extLst>
            </p:cNvPr>
            <p:cNvSpPr/>
            <p:nvPr/>
          </p:nvSpPr>
          <p:spPr>
            <a:xfrm rot="10800000" flipH="1">
              <a:off x="6112031" y="4401422"/>
              <a:ext cx="988353" cy="359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Linear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41EDAE8-4DB5-4633-8E7E-567A91631C8D}"/>
                </a:ext>
              </a:extLst>
            </p:cNvPr>
            <p:cNvSpPr/>
            <p:nvPr/>
          </p:nvSpPr>
          <p:spPr>
            <a:xfrm rot="10800000" flipH="1">
              <a:off x="6112030" y="4992248"/>
              <a:ext cx="988353" cy="35961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LSTM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05D44E2-4A6E-4633-8B27-53B4D771AF88}"/>
                </a:ext>
              </a:extLst>
            </p:cNvPr>
            <p:cNvCxnSpPr>
              <a:cxnSpLocks/>
              <a:stCxn id="51" idx="2"/>
              <a:endCxn id="40" idx="0"/>
            </p:cNvCxnSpPr>
            <p:nvPr/>
          </p:nvCxnSpPr>
          <p:spPr>
            <a:xfrm rot="16200000">
              <a:off x="6490604" y="4876644"/>
              <a:ext cx="231207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0836762-0784-486A-A674-868FED106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3825" y="5347934"/>
              <a:ext cx="0" cy="3257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7DA4A0D-ADBF-4CCA-9E9D-CEFAE89697BE}"/>
              </a:ext>
            </a:extLst>
          </p:cNvPr>
          <p:cNvGrpSpPr/>
          <p:nvPr/>
        </p:nvGrpSpPr>
        <p:grpSpPr>
          <a:xfrm rot="5400000">
            <a:off x="7970266" y="4156421"/>
            <a:ext cx="1354010" cy="1392016"/>
            <a:chOff x="7969453" y="4156421"/>
            <a:chExt cx="1354010" cy="139201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50A78B1-89ED-4AE5-9A67-2B7B4A06492F}"/>
                </a:ext>
              </a:extLst>
            </p:cNvPr>
            <p:cNvSpPr/>
            <p:nvPr/>
          </p:nvSpPr>
          <p:spPr>
            <a:xfrm rot="16200000">
              <a:off x="7655086" y="4470788"/>
              <a:ext cx="988353" cy="359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Linear 1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EBB82E-727D-489A-9E7F-E6693CF82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263" y="5152437"/>
              <a:ext cx="0" cy="197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7D97042-FA37-421C-B9C1-5301A51FE49A}"/>
                </a:ext>
              </a:extLst>
            </p:cNvPr>
            <p:cNvSpPr/>
            <p:nvPr/>
          </p:nvSpPr>
          <p:spPr>
            <a:xfrm rot="16200000">
              <a:off x="8649477" y="4478579"/>
              <a:ext cx="988353" cy="359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Linear 5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C7BDF26-6907-4DA0-82D5-AB2097B64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3653" y="5152437"/>
              <a:ext cx="1" cy="198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A764AC9-17E5-42B3-BD39-533947360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5820" y="5152437"/>
              <a:ext cx="0" cy="396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F6FBB3A-1300-4197-977C-6DDB27FFF4FD}"/>
                </a:ext>
              </a:extLst>
            </p:cNvPr>
            <p:cNvCxnSpPr>
              <a:cxnSpLocks/>
            </p:cNvCxnSpPr>
            <p:nvPr/>
          </p:nvCxnSpPr>
          <p:spPr>
            <a:xfrm>
              <a:off x="8149262" y="5347934"/>
              <a:ext cx="994391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3131DE1-E16E-4931-BE29-F7D67CE8A82A}"/>
                    </a:ext>
                  </a:extLst>
                </p:cNvPr>
                <p:cNvSpPr txBox="1"/>
                <p:nvPr/>
              </p:nvSpPr>
              <p:spPr>
                <a:xfrm>
                  <a:off x="8506893" y="4523276"/>
                  <a:ext cx="2548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3131DE1-E16E-4931-BE29-F7D67CE8A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893" y="4523276"/>
                  <a:ext cx="254877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4762"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B64CE4E-1109-443D-A2D8-EA2CC2FBD045}"/>
              </a:ext>
            </a:extLst>
          </p:cNvPr>
          <p:cNvSpPr/>
          <p:nvPr/>
        </p:nvSpPr>
        <p:spPr>
          <a:xfrm rot="10800000">
            <a:off x="5308154" y="5684785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E170A922-2148-4237-9EB5-CD3EBEAF2EB2}"/>
              </a:ext>
            </a:extLst>
          </p:cNvPr>
          <p:cNvSpPr/>
          <p:nvPr/>
        </p:nvSpPr>
        <p:spPr>
          <a:xfrm rot="10800000">
            <a:off x="5308154" y="6004203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0708CA6-6C40-49DA-9BDC-75EF84EE962A}"/>
              </a:ext>
            </a:extLst>
          </p:cNvPr>
          <p:cNvSpPr/>
          <p:nvPr/>
        </p:nvSpPr>
        <p:spPr>
          <a:xfrm rot="10800000">
            <a:off x="7191530" y="5684785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FF539FE-B623-4E57-AFED-F024F6C83EE9}"/>
              </a:ext>
            </a:extLst>
          </p:cNvPr>
          <p:cNvSpPr/>
          <p:nvPr/>
        </p:nvSpPr>
        <p:spPr>
          <a:xfrm rot="10800000">
            <a:off x="7191530" y="6004203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DC90EBFC-BE3E-4D4E-A45B-4A7B0ADB114A}"/>
              </a:ext>
            </a:extLst>
          </p:cNvPr>
          <p:cNvSpPr/>
          <p:nvPr/>
        </p:nvSpPr>
        <p:spPr>
          <a:xfrm rot="10800000">
            <a:off x="8740917" y="5684785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140799B-3ACC-449C-AD60-82B873826EC1}"/>
              </a:ext>
            </a:extLst>
          </p:cNvPr>
          <p:cNvSpPr/>
          <p:nvPr/>
        </p:nvSpPr>
        <p:spPr>
          <a:xfrm rot="10800000">
            <a:off x="8740917" y="6004203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847D396D-3281-46C7-85E4-F5FDDD288F10}"/>
              </a:ext>
            </a:extLst>
          </p:cNvPr>
          <p:cNvSpPr/>
          <p:nvPr/>
        </p:nvSpPr>
        <p:spPr>
          <a:xfrm rot="16200000">
            <a:off x="9562255" y="2471831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3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53" grpId="0" animBg="1"/>
      <p:bldP spid="53" grpId="1" animBg="1"/>
      <p:bldP spid="55" grpId="0" animBg="1"/>
      <p:bldP spid="58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Action Recognition Baseline on TCG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86FCAF4-B5F1-45B0-B39B-87F6D2F74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381977"/>
              </p:ext>
            </p:extLst>
          </p:nvPr>
        </p:nvGraphicFramePr>
        <p:xfrm>
          <a:off x="896314" y="1203610"/>
          <a:ext cx="7714286" cy="4714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34286">
                  <a:extLst>
                    <a:ext uri="{9D8B030D-6E8A-4147-A177-3AD203B41FA5}">
                      <a16:colId xmlns:a16="http://schemas.microsoft.com/office/drawing/2014/main" val="134038820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7455339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33373001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6557841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339552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890546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73128080"/>
                    </a:ext>
                  </a:extLst>
                </a:gridCol>
              </a:tblGrid>
              <a:tr h="3507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Method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Cross-subject (%)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Cross-view (%)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5992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Method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Jaccard</a:t>
                      </a: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Jaccard</a:t>
                      </a: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18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RNN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82.81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57.40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69.45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80.94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57.21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69.98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16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GRU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84.44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58.16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70.45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83.47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56.25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68.59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200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LSTM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83.23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56.32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68.59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79.58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52.02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64.62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962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Att-LSTM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85.67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50.70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61.87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85.30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59.87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71.20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946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Bi-GRU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86.80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57.25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68.95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87.37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55.55</a:t>
                      </a:r>
                      <a:endParaRPr lang="zh-CN" alt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67.68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0823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Bi-LSTM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87.24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67.00</a:t>
                      </a:r>
                      <a:endParaRPr lang="zh-CN" alt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78.48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86.66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65.95</a:t>
                      </a:r>
                      <a:endParaRPr lang="zh-CN" alt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77.14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86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TCN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83.44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62.06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74.23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82.66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63.97</a:t>
                      </a:r>
                      <a:endParaRPr lang="zh-CN" alt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75.95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121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GCN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65.42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38.55</a:t>
                      </a:r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50.73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62.40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35.05</a:t>
                      </a:r>
                      <a:endParaRPr lang="zh-CN" altLang="en-US" b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48.51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9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MonoLoco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85.03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63.72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76.91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86.29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68.76</a:t>
                      </a:r>
                      <a:endParaRPr lang="zh-CN" altLang="en-US" b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80.81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351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MonoLoco+LSTM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87.31</a:t>
                      </a:r>
                      <a:endParaRPr lang="zh-CN" altLang="en-US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69.15</a:t>
                      </a:r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81.15</a:t>
                      </a:r>
                      <a:endParaRPr lang="zh-CN" alt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87.74</a:t>
                      </a:r>
                      <a:endParaRPr lang="zh-CN" altLang="en-US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70.11</a:t>
                      </a:r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81.89</a:t>
                      </a:r>
                      <a:endParaRPr lang="zh-CN" alt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8972990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68BBA-C39A-484D-AC1A-E80F24BB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E5-8B86-472C-A97F-3888D935C2A7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BFCAE8-C65D-46BB-8BAE-4695F17A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2E0CBD6-C04E-475F-81AF-1462D4B74D1E}"/>
              </a:ext>
            </a:extLst>
          </p:cNvPr>
          <p:cNvSpPr/>
          <p:nvPr/>
        </p:nvSpPr>
        <p:spPr>
          <a:xfrm>
            <a:off x="532435" y="1936963"/>
            <a:ext cx="305765" cy="2974693"/>
          </a:xfrm>
          <a:prstGeom prst="leftBrace">
            <a:avLst>
              <a:gd name="adj1" fmla="val 9918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0D6CE-138B-4E11-AC37-6A5CD503F48D}"/>
              </a:ext>
            </a:extLst>
          </p:cNvPr>
          <p:cNvSpPr txBox="1"/>
          <p:nvPr/>
        </p:nvSpPr>
        <p:spPr>
          <a:xfrm rot="10800000">
            <a:off x="128884" y="1798067"/>
            <a:ext cx="461665" cy="29746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Results from TCG paper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EF2455-13C5-41E5-B300-4EB7BC7903F5}"/>
                  </a:ext>
                </a:extLst>
              </p:cNvPr>
              <p:cNvSpPr txBox="1"/>
              <p:nvPr/>
            </p:nvSpPr>
            <p:spPr>
              <a:xfrm>
                <a:off x="8916364" y="1274910"/>
                <a:ext cx="260667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EF2455-13C5-41E5-B300-4EB7BC790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364" y="1274910"/>
                <a:ext cx="2606675" cy="523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19138E-5810-4CE3-917F-498296575411}"/>
                  </a:ext>
                </a:extLst>
              </p:cNvPr>
              <p:cNvSpPr txBox="1"/>
              <p:nvPr/>
            </p:nvSpPr>
            <p:spPr>
              <a:xfrm>
                <a:off x="8916364" y="1950270"/>
                <a:ext cx="2869440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19138E-5810-4CE3-917F-498296575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364" y="1950270"/>
                <a:ext cx="2869440" cy="572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080FA9EA-67F0-45FF-844D-CEC82182FC74}"/>
              </a:ext>
            </a:extLst>
          </p:cNvPr>
          <p:cNvSpPr/>
          <p:nvPr/>
        </p:nvSpPr>
        <p:spPr>
          <a:xfrm rot="10800000">
            <a:off x="8668714" y="5539141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7192AD0-4E32-434A-A5C6-22A71FA99198}"/>
              </a:ext>
            </a:extLst>
          </p:cNvPr>
          <p:cNvSpPr/>
          <p:nvPr/>
        </p:nvSpPr>
        <p:spPr>
          <a:xfrm rot="10800000">
            <a:off x="8668713" y="5038124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F4F676-F22E-42B7-BBB0-A86CFA288201}"/>
              </a:ext>
            </a:extLst>
          </p:cNvPr>
          <p:cNvSpPr/>
          <p:nvPr/>
        </p:nvSpPr>
        <p:spPr>
          <a:xfrm rot="10800000">
            <a:off x="8708727" y="2776537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24BD3-262B-4849-9E13-DA17E8A33C5F}"/>
              </a:ext>
            </a:extLst>
          </p:cNvPr>
          <p:cNvSpPr txBox="1"/>
          <p:nvPr/>
        </p:nvSpPr>
        <p:spPr>
          <a:xfrm>
            <a:off x="8933094" y="2978518"/>
            <a:ext cx="2988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黑体" panose="02010609060101010101" pitchFamily="49" charset="-122"/>
                <a:cs typeface="Times New Roman" panose="02020603050405020304" pitchFamily="18" charset="0"/>
              </a:rPr>
              <a:t>Temporal info helps, but may not be crucial in TCG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8C4AF-6685-4B19-A506-0C83B8612894}"/>
              </a:ext>
            </a:extLst>
          </p:cNvPr>
          <p:cNvSpPr txBox="1"/>
          <p:nvPr/>
        </p:nvSpPr>
        <p:spPr>
          <a:xfrm>
            <a:off x="8916364" y="3673484"/>
            <a:ext cx="3005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黑体" panose="02010609060101010101" pitchFamily="49" charset="-122"/>
                <a:cs typeface="Times New Roman" panose="02020603050405020304" pitchFamily="18" charset="0"/>
              </a:rPr>
              <a:t>Embedded features are better than raw key point coordinates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B5ED4-FE91-4AE1-9840-2EAEEAC76C99}"/>
              </a:ext>
            </a:extLst>
          </p:cNvPr>
          <p:cNvSpPr txBox="1"/>
          <p:nvPr/>
        </p:nvSpPr>
        <p:spPr>
          <a:xfrm>
            <a:off x="336000" y="6073668"/>
            <a:ext cx="747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TCG Dataset: Wiederer et al., Traffic Control Gesture Recognition for Autonomous Vehicles. IROS 2020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8929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  <p:bldP spid="11" grpId="0"/>
      <p:bldP spid="12" grpId="0" animBg="1"/>
      <p:bldP spid="13" grpId="0" animBg="1"/>
      <p:bldP spid="13" grpId="1" animBg="1"/>
      <p:bldP spid="15" grpId="0" animBg="1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Action Recognition Baseline on TITAN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324C7-A621-47D1-B210-A176370D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2DB0-B759-4B1D-8FF5-151A43C26E33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190326-DEF1-4A8C-B376-12FEE4F3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7</a:t>
            </a:fld>
            <a:endParaRPr lang="zh-CN" alt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AB5F89D-D445-46AD-9D38-D852D86D1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322354"/>
              </p:ext>
            </p:extLst>
          </p:nvPr>
        </p:nvGraphicFramePr>
        <p:xfrm>
          <a:off x="2574235" y="2441434"/>
          <a:ext cx="688176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441">
                  <a:extLst>
                    <a:ext uri="{9D8B030D-6E8A-4147-A177-3AD203B41FA5}">
                      <a16:colId xmlns:a16="http://schemas.microsoft.com/office/drawing/2014/main" val="75536709"/>
                    </a:ext>
                  </a:extLst>
                </a:gridCol>
                <a:gridCol w="1720441">
                  <a:extLst>
                    <a:ext uri="{9D8B030D-6E8A-4147-A177-3AD203B41FA5}">
                      <a16:colId xmlns:a16="http://schemas.microsoft.com/office/drawing/2014/main" val="4263428273"/>
                    </a:ext>
                  </a:extLst>
                </a:gridCol>
                <a:gridCol w="1720441">
                  <a:extLst>
                    <a:ext uri="{9D8B030D-6E8A-4147-A177-3AD203B41FA5}">
                      <a16:colId xmlns:a16="http://schemas.microsoft.com/office/drawing/2014/main" val="4086986037"/>
                    </a:ext>
                  </a:extLst>
                </a:gridCol>
                <a:gridCol w="1720441">
                  <a:extLst>
                    <a:ext uri="{9D8B030D-6E8A-4147-A177-3AD203B41FA5}">
                      <a16:colId xmlns:a16="http://schemas.microsoft.com/office/drawing/2014/main" val="278260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I3D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3D ResNet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MonoLoco</a:t>
                      </a:r>
                      <a:endParaRPr lang="zh-CN" alt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39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Backbone</a:t>
                      </a:r>
                      <a:endParaRPr lang="zh-CN" altLang="en-US" dirty="0"/>
                    </a:p>
                  </a:txBody>
                  <a:tcPr anchor="ctr">
                    <a:lnL w="6350">
                      <a:solidFill>
                        <a:schemeClr val="tx1"/>
                      </a:solidFill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InceptionV1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ResNet50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4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atomic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0.9219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0.7552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0.8001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1507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simple context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0.5318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0.3173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0.4797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369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complex context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0.9881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0.9880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0.9780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70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communicative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0.8649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0.8648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0.8369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086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transportive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0.8980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348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overall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0.8429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0.7667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0.7985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857454"/>
                  </a:ext>
                </a:extLst>
              </a:tr>
            </a:tbl>
          </a:graphicData>
        </a:graphic>
      </p:graphicFrame>
      <p:sp>
        <p:nvSpPr>
          <p:cNvPr id="10" name="矩形 5">
            <a:extLst>
              <a:ext uri="{FF2B5EF4-FFF2-40B4-BE49-F238E27FC236}">
                <a16:creationId xmlns:a16="http://schemas.microsoft.com/office/drawing/2014/main" id="{8D444246-55B3-4B46-93D7-7A653E596739}"/>
              </a:ext>
            </a:extLst>
          </p:cNvPr>
          <p:cNvSpPr/>
          <p:nvPr/>
        </p:nvSpPr>
        <p:spPr>
          <a:xfrm>
            <a:off x="336000" y="900000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Classification Accuracy on Testset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041097F-26AB-4218-B606-6CE75091FA78}"/>
              </a:ext>
            </a:extLst>
          </p:cNvPr>
          <p:cNvSpPr/>
          <p:nvPr/>
        </p:nvSpPr>
        <p:spPr>
          <a:xfrm rot="5400000">
            <a:off x="5848426" y="584517"/>
            <a:ext cx="302717" cy="3411117"/>
          </a:xfrm>
          <a:prstGeom prst="leftBrace">
            <a:avLst>
              <a:gd name="adj1" fmla="val 9918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6E5AC2-A4D3-433A-BD21-27248C0C6CF3}"/>
              </a:ext>
            </a:extLst>
          </p:cNvPr>
          <p:cNvSpPr txBox="1"/>
          <p:nvPr/>
        </p:nvSpPr>
        <p:spPr>
          <a:xfrm rot="16200000">
            <a:off x="7139284" y="516481"/>
            <a:ext cx="461665" cy="29746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Results from TITAN paper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0510D08-24EE-44F6-832A-CC63BAD7727F}"/>
              </a:ext>
            </a:extLst>
          </p:cNvPr>
          <p:cNvSpPr/>
          <p:nvPr/>
        </p:nvSpPr>
        <p:spPr>
          <a:xfrm rot="16200000">
            <a:off x="8387674" y="5618457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59715-962C-4F11-8D9C-66B4A876A931}"/>
              </a:ext>
            </a:extLst>
          </p:cNvPr>
          <p:cNvSpPr txBox="1"/>
          <p:nvPr/>
        </p:nvSpPr>
        <p:spPr>
          <a:xfrm>
            <a:off x="336000" y="6099150"/>
            <a:ext cx="747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TITAN Dataset: Malla Srikanth et al., "Titan: Future forecast using action priors." CVPR 2020</a:t>
            </a:r>
            <a:endParaRPr lang="zh-CN" altLang="en-US" sz="11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BA309-D1F9-4D5C-9451-D162CC85F855}"/>
              </a:ext>
            </a:extLst>
          </p:cNvPr>
          <p:cNvSpPr txBox="1"/>
          <p:nvPr/>
        </p:nvSpPr>
        <p:spPr>
          <a:xfrm>
            <a:off x="720000" y="1440000"/>
            <a:ext cx="743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Monoloco uses 2D poses from OpenPifpaf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50515-BC83-4C63-8974-AAC6BD3B0FDA}"/>
              </a:ext>
            </a:extLst>
          </p:cNvPr>
          <p:cNvSpPr txBox="1"/>
          <p:nvPr/>
        </p:nvSpPr>
        <p:spPr>
          <a:xfrm>
            <a:off x="8017164" y="2805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poses from OpenPifpaf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49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6588A3-B544-4A31-B68B-21350988792C}"/>
              </a:ext>
            </a:extLst>
          </p:cNvPr>
          <p:cNvSpPr/>
          <p:nvPr/>
        </p:nvSpPr>
        <p:spPr>
          <a:xfrm>
            <a:off x="949141" y="1215342"/>
            <a:ext cx="5040001" cy="995423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859930" cy="504001"/>
          </a:xfrm>
        </p:spPr>
        <p:txBody>
          <a:bodyPr>
            <a:normAutofit/>
          </a:bodyPr>
          <a:lstStyle/>
          <a:p>
            <a:r>
              <a:rPr lang="en-US" altLang="zh-CN"/>
              <a:t>Per-Class Recall (%) on TITAN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December 6,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8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7E7AB1-7B91-4373-A1B7-BAD1FCC07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18493"/>
              </p:ext>
            </p:extLst>
          </p:nvPr>
        </p:nvGraphicFramePr>
        <p:xfrm>
          <a:off x="949143" y="813930"/>
          <a:ext cx="5040000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9512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2001580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89454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89454">
                  <a:extLst>
                    <a:ext uri="{9D8B030D-6E8A-4147-A177-3AD203B41FA5}">
                      <a16:colId xmlns:a16="http://schemas.microsoft.com/office/drawing/2014/main" val="2620309241"/>
                    </a:ext>
                  </a:extLst>
                </a:gridCol>
              </a:tblGrid>
              <a:tr h="258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Rec.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data%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1139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communicative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looking into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in group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6.99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on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3.21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0.999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83.76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1396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complex</a:t>
                      </a:r>
                    </a:p>
                    <a:p>
                      <a:pPr algn="ctr"/>
                      <a:r>
                        <a:rPr lang="en-US" altLang="zh-CN" sz="1600"/>
                        <a:t>context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in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0.018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off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on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out of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unloading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0.046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98.50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1396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atomic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bending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0.362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2.17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jumping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laying down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running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0.92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sitting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0.527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4.37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squatting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standing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0.129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15.73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walking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0.978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76.60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6422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308FEE2-E43A-4A9E-8C07-CBA4DEFD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64213"/>
              </p:ext>
            </p:extLst>
          </p:nvPr>
        </p:nvGraphicFramePr>
        <p:xfrm>
          <a:off x="6202859" y="813930"/>
          <a:ext cx="5040000" cy="5334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38972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973408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81381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813810">
                  <a:extLst>
                    <a:ext uri="{9D8B030D-6E8A-4147-A177-3AD203B41FA5}">
                      <a16:colId xmlns:a16="http://schemas.microsoft.com/office/drawing/2014/main" val="2625243220"/>
                    </a:ext>
                  </a:extLst>
                </a:gridCol>
              </a:tblGrid>
              <a:tr h="258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Rec.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data%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34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atomic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0.17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1396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simple </a:t>
                      </a:r>
                    </a:p>
                    <a:p>
                      <a:pPr algn="ctr"/>
                      <a:r>
                        <a:rPr lang="en-US" altLang="zh-CN" sz="1600"/>
                        <a:t>context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biking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0.493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3.86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cleaning an object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closing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0.239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7.64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entering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exiting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0.016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illegally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0.038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7.22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motorcycling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opening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waiting to cross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1.27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side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0.604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35.82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road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0.703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25.34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0.269</a:t>
                      </a:r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16.54</a:t>
                      </a:r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139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transporting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carrying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0.009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6.33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pulling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0.88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pushing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0.062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2.48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90.32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F12CCB7-FB3E-4ECD-82CE-EE6A22DDDBA8}"/>
              </a:ext>
            </a:extLst>
          </p:cNvPr>
          <p:cNvGrpSpPr/>
          <p:nvPr/>
        </p:nvGrpSpPr>
        <p:grpSpPr>
          <a:xfrm>
            <a:off x="5824330" y="2118167"/>
            <a:ext cx="2743200" cy="535070"/>
            <a:chOff x="5824330" y="2118167"/>
            <a:chExt cx="2743200" cy="5350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A28986-C68B-4454-A196-304799DE28FF}"/>
                </a:ext>
              </a:extLst>
            </p:cNvPr>
            <p:cNvCxnSpPr>
              <a:cxnSpLocks/>
            </p:cNvCxnSpPr>
            <p:nvPr/>
          </p:nvCxnSpPr>
          <p:spPr>
            <a:xfrm>
              <a:off x="5833641" y="2118167"/>
              <a:ext cx="262359" cy="208344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08C032-4518-434B-94A9-67F129EDAEE1}"/>
                </a:ext>
              </a:extLst>
            </p:cNvPr>
            <p:cNvSpPr txBox="1"/>
            <p:nvPr/>
          </p:nvSpPr>
          <p:spPr>
            <a:xfrm>
              <a:off x="5824330" y="2283905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</a:rPr>
                <a:t>majority class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9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itle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2FF848B2EF2D42AECC94E4F931728F" ma:contentTypeVersion="0" ma:contentTypeDescription="Crée un document." ma:contentTypeScope="" ma:versionID="0044cfe70ca7a6333f58ddce425e2b0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7e970934e91183f40d3ded36d8cf61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3C3299-6523-45DF-8EA1-7763338966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4E36E-1184-469E-B43A-378CABD7D4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71432C-79B9-4AF1-B0D4-271A8CBD954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8369</TotalTime>
  <Words>2893</Words>
  <Application>Microsoft Office PowerPoint</Application>
  <PresentationFormat>Widescreen</PresentationFormat>
  <Paragraphs>901</Paragraphs>
  <Slides>19</Slides>
  <Notes>17</Notes>
  <HiddenSlides>6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wf_segoe-ui_normal</vt:lpstr>
      <vt:lpstr>等线</vt:lpstr>
      <vt:lpstr>Arial</vt:lpstr>
      <vt:lpstr>Cambria Math</vt:lpstr>
      <vt:lpstr>Times New Roman</vt:lpstr>
      <vt:lpstr>Wingdings</vt:lpstr>
      <vt:lpstr>Title​​</vt:lpstr>
      <vt:lpstr>Action Recognition for Self-Driving Cars</vt:lpstr>
      <vt:lpstr>PowerPoint Presentation</vt:lpstr>
      <vt:lpstr>Introduction and Motivation</vt:lpstr>
      <vt:lpstr>Related Work</vt:lpstr>
      <vt:lpstr>Datasets and Evaluation</vt:lpstr>
      <vt:lpstr>Proposed Methods (Baseline Models)</vt:lpstr>
      <vt:lpstr>Action Recognition Baseline on TCG</vt:lpstr>
      <vt:lpstr>Action Recognition Baseline on TITAN</vt:lpstr>
      <vt:lpstr>Per-Class Recall (%) on TITAN</vt:lpstr>
      <vt:lpstr>Action Recognition Baseline on TITAN</vt:lpstr>
      <vt:lpstr>Discussions and Future Work</vt:lpstr>
      <vt:lpstr>Tweak the Loss Function</vt:lpstr>
      <vt:lpstr>Per-Class Recall (%) on TITAN</vt:lpstr>
      <vt:lpstr>Progress Idea</vt:lpstr>
      <vt:lpstr>TCG Data Distribution</vt:lpstr>
      <vt:lpstr>TITAN Data Distribution (%) </vt:lpstr>
      <vt:lpstr>TITAN Perclass Evaluation</vt:lpstr>
      <vt:lpstr>PowerPoint Presentation</vt:lpstr>
      <vt:lpstr>Drawings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Weijiang</dc:creator>
  <cp:lastModifiedBy>Xiong Weijiang</cp:lastModifiedBy>
  <cp:revision>747</cp:revision>
  <dcterms:created xsi:type="dcterms:W3CDTF">2019-06-10T04:32:54Z</dcterms:created>
  <dcterms:modified xsi:type="dcterms:W3CDTF">2021-12-06T20:21:25Z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0x010100872FF848B2EF2D42AECC94E4F931728F</vt:lpwstr>
  </property>
</Properties>
</file>